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9" r:id="rId13"/>
    <p:sldId id="268" r:id="rId14"/>
    <p:sldId id="270" r:id="rId15"/>
    <p:sldId id="271" r:id="rId16"/>
    <p:sldId id="273" r:id="rId17"/>
    <p:sldId id="275" r:id="rId18"/>
    <p:sldId id="277" r:id="rId19"/>
    <p:sldId id="279" r:id="rId20"/>
    <p:sldId id="280" r:id="rId21"/>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644"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4CB646-4615-4382-8803-A86AF79D00C8}"/>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FBEFE103-6376-4736-B23C-040D8AA78B1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361C573A-04A3-473A-B3D3-710928E0272A}"/>
              </a:ext>
            </a:extLst>
          </p:cNvPr>
          <p:cNvSpPr>
            <a:spLocks noGrp="1"/>
          </p:cNvSpPr>
          <p:nvPr>
            <p:ph type="dt" sz="half" idx="10"/>
          </p:nvPr>
        </p:nvSpPr>
        <p:spPr/>
        <p:txBody>
          <a:bodyPr/>
          <a:lstStyle/>
          <a:p>
            <a:fld id="{62C4C598-DD6F-4EDD-B676-7580AE9A7F60}" type="datetimeFigureOut">
              <a:rPr lang="nl-NL" smtClean="0"/>
              <a:t>18-10-2020</a:t>
            </a:fld>
            <a:endParaRPr lang="nl-NL"/>
          </a:p>
        </p:txBody>
      </p:sp>
      <p:sp>
        <p:nvSpPr>
          <p:cNvPr id="5" name="Tijdelijke aanduiding voor voettekst 4">
            <a:extLst>
              <a:ext uri="{FF2B5EF4-FFF2-40B4-BE49-F238E27FC236}">
                <a16:creationId xmlns:a16="http://schemas.microsoft.com/office/drawing/2014/main" id="{52602C69-D073-4170-BA9F-969CFDEB86E3}"/>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2BF6F7B2-F430-42EF-B552-0285DCFA9EA6}"/>
              </a:ext>
            </a:extLst>
          </p:cNvPr>
          <p:cNvSpPr>
            <a:spLocks noGrp="1"/>
          </p:cNvSpPr>
          <p:nvPr>
            <p:ph type="sldNum" sz="quarter" idx="12"/>
          </p:nvPr>
        </p:nvSpPr>
        <p:spPr/>
        <p:txBody>
          <a:bodyPr/>
          <a:lstStyle/>
          <a:p>
            <a:fld id="{81013E6D-4F68-4C97-9939-E3D77A1C8E3E}" type="slidenum">
              <a:rPr lang="nl-NL" smtClean="0"/>
              <a:t>‹nr.›</a:t>
            </a:fld>
            <a:endParaRPr lang="nl-NL"/>
          </a:p>
        </p:txBody>
      </p:sp>
    </p:spTree>
    <p:extLst>
      <p:ext uri="{BB962C8B-B14F-4D97-AF65-F5344CB8AC3E}">
        <p14:creationId xmlns:p14="http://schemas.microsoft.com/office/powerpoint/2010/main" val="20516915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7073CC-F5D8-4FE2-A13C-78721267E7A0}"/>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36DE7DF8-267B-4549-A213-267848DB23C5}"/>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795E1ACD-91F1-44DC-9035-365CAB02A8BB}"/>
              </a:ext>
            </a:extLst>
          </p:cNvPr>
          <p:cNvSpPr>
            <a:spLocks noGrp="1"/>
          </p:cNvSpPr>
          <p:nvPr>
            <p:ph type="dt" sz="half" idx="10"/>
          </p:nvPr>
        </p:nvSpPr>
        <p:spPr/>
        <p:txBody>
          <a:bodyPr/>
          <a:lstStyle/>
          <a:p>
            <a:fld id="{62C4C598-DD6F-4EDD-B676-7580AE9A7F60}" type="datetimeFigureOut">
              <a:rPr lang="nl-NL" smtClean="0"/>
              <a:t>18-10-2020</a:t>
            </a:fld>
            <a:endParaRPr lang="nl-NL"/>
          </a:p>
        </p:txBody>
      </p:sp>
      <p:sp>
        <p:nvSpPr>
          <p:cNvPr id="5" name="Tijdelijke aanduiding voor voettekst 4">
            <a:extLst>
              <a:ext uri="{FF2B5EF4-FFF2-40B4-BE49-F238E27FC236}">
                <a16:creationId xmlns:a16="http://schemas.microsoft.com/office/drawing/2014/main" id="{3CE3804C-871C-4803-9948-2BDE30F5B974}"/>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FB406A9-C3B2-44B0-B309-7F12C765971D}"/>
              </a:ext>
            </a:extLst>
          </p:cNvPr>
          <p:cNvSpPr>
            <a:spLocks noGrp="1"/>
          </p:cNvSpPr>
          <p:nvPr>
            <p:ph type="sldNum" sz="quarter" idx="12"/>
          </p:nvPr>
        </p:nvSpPr>
        <p:spPr/>
        <p:txBody>
          <a:bodyPr/>
          <a:lstStyle/>
          <a:p>
            <a:fld id="{81013E6D-4F68-4C97-9939-E3D77A1C8E3E}" type="slidenum">
              <a:rPr lang="nl-NL" smtClean="0"/>
              <a:t>‹nr.›</a:t>
            </a:fld>
            <a:endParaRPr lang="nl-NL"/>
          </a:p>
        </p:txBody>
      </p:sp>
    </p:spTree>
    <p:extLst>
      <p:ext uri="{BB962C8B-B14F-4D97-AF65-F5344CB8AC3E}">
        <p14:creationId xmlns:p14="http://schemas.microsoft.com/office/powerpoint/2010/main" val="25393853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25E239A7-5915-4155-8934-643DE6B319CC}"/>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4D00B11B-279B-40F1-9788-5BDDD5B62EA2}"/>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5A9CCCAA-8690-4F9F-B401-1EED5F9B72D1}"/>
              </a:ext>
            </a:extLst>
          </p:cNvPr>
          <p:cNvSpPr>
            <a:spLocks noGrp="1"/>
          </p:cNvSpPr>
          <p:nvPr>
            <p:ph type="dt" sz="half" idx="10"/>
          </p:nvPr>
        </p:nvSpPr>
        <p:spPr/>
        <p:txBody>
          <a:bodyPr/>
          <a:lstStyle/>
          <a:p>
            <a:fld id="{62C4C598-DD6F-4EDD-B676-7580AE9A7F60}" type="datetimeFigureOut">
              <a:rPr lang="nl-NL" smtClean="0"/>
              <a:t>18-10-2020</a:t>
            </a:fld>
            <a:endParaRPr lang="nl-NL"/>
          </a:p>
        </p:txBody>
      </p:sp>
      <p:sp>
        <p:nvSpPr>
          <p:cNvPr id="5" name="Tijdelijke aanduiding voor voettekst 4">
            <a:extLst>
              <a:ext uri="{FF2B5EF4-FFF2-40B4-BE49-F238E27FC236}">
                <a16:creationId xmlns:a16="http://schemas.microsoft.com/office/drawing/2014/main" id="{23A85C2D-1FB6-495F-A53F-59D0BEEB1EFC}"/>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86C4BA13-5123-4777-BD31-E52DD54D00F4}"/>
              </a:ext>
            </a:extLst>
          </p:cNvPr>
          <p:cNvSpPr>
            <a:spLocks noGrp="1"/>
          </p:cNvSpPr>
          <p:nvPr>
            <p:ph type="sldNum" sz="quarter" idx="12"/>
          </p:nvPr>
        </p:nvSpPr>
        <p:spPr/>
        <p:txBody>
          <a:bodyPr/>
          <a:lstStyle/>
          <a:p>
            <a:fld id="{81013E6D-4F68-4C97-9939-E3D77A1C8E3E}" type="slidenum">
              <a:rPr lang="nl-NL" smtClean="0"/>
              <a:t>‹nr.›</a:t>
            </a:fld>
            <a:endParaRPr lang="nl-NL"/>
          </a:p>
        </p:txBody>
      </p:sp>
    </p:spTree>
    <p:extLst>
      <p:ext uri="{BB962C8B-B14F-4D97-AF65-F5344CB8AC3E}">
        <p14:creationId xmlns:p14="http://schemas.microsoft.com/office/powerpoint/2010/main" val="41204775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AD432D0-018F-48A2-B401-636C2E8671BC}"/>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2E605F40-B24E-44FD-9467-08A68CEEEB08}"/>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60505970-791A-4741-A456-3EC25A8A17DB}"/>
              </a:ext>
            </a:extLst>
          </p:cNvPr>
          <p:cNvSpPr>
            <a:spLocks noGrp="1"/>
          </p:cNvSpPr>
          <p:nvPr>
            <p:ph type="dt" sz="half" idx="10"/>
          </p:nvPr>
        </p:nvSpPr>
        <p:spPr/>
        <p:txBody>
          <a:bodyPr/>
          <a:lstStyle/>
          <a:p>
            <a:fld id="{62C4C598-DD6F-4EDD-B676-7580AE9A7F60}" type="datetimeFigureOut">
              <a:rPr lang="nl-NL" smtClean="0"/>
              <a:t>18-10-2020</a:t>
            </a:fld>
            <a:endParaRPr lang="nl-NL"/>
          </a:p>
        </p:txBody>
      </p:sp>
      <p:sp>
        <p:nvSpPr>
          <p:cNvPr id="5" name="Tijdelijke aanduiding voor voettekst 4">
            <a:extLst>
              <a:ext uri="{FF2B5EF4-FFF2-40B4-BE49-F238E27FC236}">
                <a16:creationId xmlns:a16="http://schemas.microsoft.com/office/drawing/2014/main" id="{7B8ECC2B-B02C-4CBB-A35F-3E8D64FBE3D0}"/>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E6F65333-7F9B-46BC-ABBB-BF5CB71DBF71}"/>
              </a:ext>
            </a:extLst>
          </p:cNvPr>
          <p:cNvSpPr>
            <a:spLocks noGrp="1"/>
          </p:cNvSpPr>
          <p:nvPr>
            <p:ph type="sldNum" sz="quarter" idx="12"/>
          </p:nvPr>
        </p:nvSpPr>
        <p:spPr/>
        <p:txBody>
          <a:bodyPr/>
          <a:lstStyle/>
          <a:p>
            <a:fld id="{81013E6D-4F68-4C97-9939-E3D77A1C8E3E}" type="slidenum">
              <a:rPr lang="nl-NL" smtClean="0"/>
              <a:t>‹nr.›</a:t>
            </a:fld>
            <a:endParaRPr lang="nl-NL"/>
          </a:p>
        </p:txBody>
      </p:sp>
    </p:spTree>
    <p:extLst>
      <p:ext uri="{BB962C8B-B14F-4D97-AF65-F5344CB8AC3E}">
        <p14:creationId xmlns:p14="http://schemas.microsoft.com/office/powerpoint/2010/main" val="38006972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B9BFC9-46EE-4A06-BC85-8BA38C4D7405}"/>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174C9A39-CEF0-4CE4-8AAF-5B6FAA9C42F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DEECA1D6-6854-4E4B-8E98-F7246AA410EA}"/>
              </a:ext>
            </a:extLst>
          </p:cNvPr>
          <p:cNvSpPr>
            <a:spLocks noGrp="1"/>
          </p:cNvSpPr>
          <p:nvPr>
            <p:ph type="dt" sz="half" idx="10"/>
          </p:nvPr>
        </p:nvSpPr>
        <p:spPr/>
        <p:txBody>
          <a:bodyPr/>
          <a:lstStyle/>
          <a:p>
            <a:fld id="{62C4C598-DD6F-4EDD-B676-7580AE9A7F60}" type="datetimeFigureOut">
              <a:rPr lang="nl-NL" smtClean="0"/>
              <a:t>18-10-2020</a:t>
            </a:fld>
            <a:endParaRPr lang="nl-NL"/>
          </a:p>
        </p:txBody>
      </p:sp>
      <p:sp>
        <p:nvSpPr>
          <p:cNvPr id="5" name="Tijdelijke aanduiding voor voettekst 4">
            <a:extLst>
              <a:ext uri="{FF2B5EF4-FFF2-40B4-BE49-F238E27FC236}">
                <a16:creationId xmlns:a16="http://schemas.microsoft.com/office/drawing/2014/main" id="{757E8A3F-95F0-4BEE-9B2A-84360F9F210B}"/>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7B15303F-BD86-4359-B6A7-2CADE7C04880}"/>
              </a:ext>
            </a:extLst>
          </p:cNvPr>
          <p:cNvSpPr>
            <a:spLocks noGrp="1"/>
          </p:cNvSpPr>
          <p:nvPr>
            <p:ph type="sldNum" sz="quarter" idx="12"/>
          </p:nvPr>
        </p:nvSpPr>
        <p:spPr/>
        <p:txBody>
          <a:bodyPr/>
          <a:lstStyle/>
          <a:p>
            <a:fld id="{81013E6D-4F68-4C97-9939-E3D77A1C8E3E}" type="slidenum">
              <a:rPr lang="nl-NL" smtClean="0"/>
              <a:t>‹nr.›</a:t>
            </a:fld>
            <a:endParaRPr lang="nl-NL"/>
          </a:p>
        </p:txBody>
      </p:sp>
    </p:spTree>
    <p:extLst>
      <p:ext uri="{BB962C8B-B14F-4D97-AF65-F5344CB8AC3E}">
        <p14:creationId xmlns:p14="http://schemas.microsoft.com/office/powerpoint/2010/main" val="27593742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FA16A9-1024-4083-8D46-0E4E25263624}"/>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94FF279C-3A7B-439A-8A70-0679FA430067}"/>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83D03806-70AB-481A-8260-050F61D34671}"/>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91CD180E-9773-4E89-8920-1B63B321C73D}"/>
              </a:ext>
            </a:extLst>
          </p:cNvPr>
          <p:cNvSpPr>
            <a:spLocks noGrp="1"/>
          </p:cNvSpPr>
          <p:nvPr>
            <p:ph type="dt" sz="half" idx="10"/>
          </p:nvPr>
        </p:nvSpPr>
        <p:spPr/>
        <p:txBody>
          <a:bodyPr/>
          <a:lstStyle/>
          <a:p>
            <a:fld id="{62C4C598-DD6F-4EDD-B676-7580AE9A7F60}" type="datetimeFigureOut">
              <a:rPr lang="nl-NL" smtClean="0"/>
              <a:t>18-10-2020</a:t>
            </a:fld>
            <a:endParaRPr lang="nl-NL"/>
          </a:p>
        </p:txBody>
      </p:sp>
      <p:sp>
        <p:nvSpPr>
          <p:cNvPr id="6" name="Tijdelijke aanduiding voor voettekst 5">
            <a:extLst>
              <a:ext uri="{FF2B5EF4-FFF2-40B4-BE49-F238E27FC236}">
                <a16:creationId xmlns:a16="http://schemas.microsoft.com/office/drawing/2014/main" id="{549617F9-5F33-4DE0-9317-D31EBA32C0A8}"/>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9278C908-B19B-4D44-941D-584154227C91}"/>
              </a:ext>
            </a:extLst>
          </p:cNvPr>
          <p:cNvSpPr>
            <a:spLocks noGrp="1"/>
          </p:cNvSpPr>
          <p:nvPr>
            <p:ph type="sldNum" sz="quarter" idx="12"/>
          </p:nvPr>
        </p:nvSpPr>
        <p:spPr/>
        <p:txBody>
          <a:bodyPr/>
          <a:lstStyle/>
          <a:p>
            <a:fld id="{81013E6D-4F68-4C97-9939-E3D77A1C8E3E}" type="slidenum">
              <a:rPr lang="nl-NL" smtClean="0"/>
              <a:t>‹nr.›</a:t>
            </a:fld>
            <a:endParaRPr lang="nl-NL"/>
          </a:p>
        </p:txBody>
      </p:sp>
    </p:spTree>
    <p:extLst>
      <p:ext uri="{BB962C8B-B14F-4D97-AF65-F5344CB8AC3E}">
        <p14:creationId xmlns:p14="http://schemas.microsoft.com/office/powerpoint/2010/main" val="10167250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ABB5CA-A66E-4366-B028-AD2A276DA492}"/>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393F2398-4AF1-45D4-B42E-C2DF1950454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06086022-36FA-461B-8EC0-D1961B17EEBE}"/>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F2A09D83-42E4-43DC-AE23-317503B534A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9D6B94A2-8236-40DF-953E-82FF7F94C2E2}"/>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2343ADD3-005C-4BD9-A0F0-46535B4EA347}"/>
              </a:ext>
            </a:extLst>
          </p:cNvPr>
          <p:cNvSpPr>
            <a:spLocks noGrp="1"/>
          </p:cNvSpPr>
          <p:nvPr>
            <p:ph type="dt" sz="half" idx="10"/>
          </p:nvPr>
        </p:nvSpPr>
        <p:spPr/>
        <p:txBody>
          <a:bodyPr/>
          <a:lstStyle/>
          <a:p>
            <a:fld id="{62C4C598-DD6F-4EDD-B676-7580AE9A7F60}" type="datetimeFigureOut">
              <a:rPr lang="nl-NL" smtClean="0"/>
              <a:t>18-10-2020</a:t>
            </a:fld>
            <a:endParaRPr lang="nl-NL"/>
          </a:p>
        </p:txBody>
      </p:sp>
      <p:sp>
        <p:nvSpPr>
          <p:cNvPr id="8" name="Tijdelijke aanduiding voor voettekst 7">
            <a:extLst>
              <a:ext uri="{FF2B5EF4-FFF2-40B4-BE49-F238E27FC236}">
                <a16:creationId xmlns:a16="http://schemas.microsoft.com/office/drawing/2014/main" id="{C2AB5749-3F74-4AF6-9225-B35F117BD48F}"/>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C4A8556B-F05D-4754-9DF7-6E970CB9E98A}"/>
              </a:ext>
            </a:extLst>
          </p:cNvPr>
          <p:cNvSpPr>
            <a:spLocks noGrp="1"/>
          </p:cNvSpPr>
          <p:nvPr>
            <p:ph type="sldNum" sz="quarter" idx="12"/>
          </p:nvPr>
        </p:nvSpPr>
        <p:spPr/>
        <p:txBody>
          <a:bodyPr/>
          <a:lstStyle/>
          <a:p>
            <a:fld id="{81013E6D-4F68-4C97-9939-E3D77A1C8E3E}" type="slidenum">
              <a:rPr lang="nl-NL" smtClean="0"/>
              <a:t>‹nr.›</a:t>
            </a:fld>
            <a:endParaRPr lang="nl-NL"/>
          </a:p>
        </p:txBody>
      </p:sp>
    </p:spTree>
    <p:extLst>
      <p:ext uri="{BB962C8B-B14F-4D97-AF65-F5344CB8AC3E}">
        <p14:creationId xmlns:p14="http://schemas.microsoft.com/office/powerpoint/2010/main" val="36341306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866A32E-A8DB-42D1-9B73-463EB058876E}"/>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58ACCEC8-6865-4561-940E-8A6757E83060}"/>
              </a:ext>
            </a:extLst>
          </p:cNvPr>
          <p:cNvSpPr>
            <a:spLocks noGrp="1"/>
          </p:cNvSpPr>
          <p:nvPr>
            <p:ph type="dt" sz="half" idx="10"/>
          </p:nvPr>
        </p:nvSpPr>
        <p:spPr/>
        <p:txBody>
          <a:bodyPr/>
          <a:lstStyle/>
          <a:p>
            <a:fld id="{62C4C598-DD6F-4EDD-B676-7580AE9A7F60}" type="datetimeFigureOut">
              <a:rPr lang="nl-NL" smtClean="0"/>
              <a:t>18-10-2020</a:t>
            </a:fld>
            <a:endParaRPr lang="nl-NL"/>
          </a:p>
        </p:txBody>
      </p:sp>
      <p:sp>
        <p:nvSpPr>
          <p:cNvPr id="4" name="Tijdelijke aanduiding voor voettekst 3">
            <a:extLst>
              <a:ext uri="{FF2B5EF4-FFF2-40B4-BE49-F238E27FC236}">
                <a16:creationId xmlns:a16="http://schemas.microsoft.com/office/drawing/2014/main" id="{04D9BB09-126C-4150-BD07-412006762DEA}"/>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C3CE238B-2A27-4B55-B9CB-8E12C9FA8F5D}"/>
              </a:ext>
            </a:extLst>
          </p:cNvPr>
          <p:cNvSpPr>
            <a:spLocks noGrp="1"/>
          </p:cNvSpPr>
          <p:nvPr>
            <p:ph type="sldNum" sz="quarter" idx="12"/>
          </p:nvPr>
        </p:nvSpPr>
        <p:spPr/>
        <p:txBody>
          <a:bodyPr/>
          <a:lstStyle/>
          <a:p>
            <a:fld id="{81013E6D-4F68-4C97-9939-E3D77A1C8E3E}" type="slidenum">
              <a:rPr lang="nl-NL" smtClean="0"/>
              <a:t>‹nr.›</a:t>
            </a:fld>
            <a:endParaRPr lang="nl-NL"/>
          </a:p>
        </p:txBody>
      </p:sp>
    </p:spTree>
    <p:extLst>
      <p:ext uri="{BB962C8B-B14F-4D97-AF65-F5344CB8AC3E}">
        <p14:creationId xmlns:p14="http://schemas.microsoft.com/office/powerpoint/2010/main" val="5319062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EF514C79-E293-40CC-B174-C9EF5B48950C}"/>
              </a:ext>
            </a:extLst>
          </p:cNvPr>
          <p:cNvSpPr>
            <a:spLocks noGrp="1"/>
          </p:cNvSpPr>
          <p:nvPr>
            <p:ph type="dt" sz="half" idx="10"/>
          </p:nvPr>
        </p:nvSpPr>
        <p:spPr/>
        <p:txBody>
          <a:bodyPr/>
          <a:lstStyle/>
          <a:p>
            <a:fld id="{62C4C598-DD6F-4EDD-B676-7580AE9A7F60}" type="datetimeFigureOut">
              <a:rPr lang="nl-NL" smtClean="0"/>
              <a:t>18-10-2020</a:t>
            </a:fld>
            <a:endParaRPr lang="nl-NL"/>
          </a:p>
        </p:txBody>
      </p:sp>
      <p:sp>
        <p:nvSpPr>
          <p:cNvPr id="3" name="Tijdelijke aanduiding voor voettekst 2">
            <a:extLst>
              <a:ext uri="{FF2B5EF4-FFF2-40B4-BE49-F238E27FC236}">
                <a16:creationId xmlns:a16="http://schemas.microsoft.com/office/drawing/2014/main" id="{1B88CFDF-B700-435E-BBBB-E3680590E1C9}"/>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58E7CF4C-BC37-4F40-B4DE-78BA5BB32A89}"/>
              </a:ext>
            </a:extLst>
          </p:cNvPr>
          <p:cNvSpPr>
            <a:spLocks noGrp="1"/>
          </p:cNvSpPr>
          <p:nvPr>
            <p:ph type="sldNum" sz="quarter" idx="12"/>
          </p:nvPr>
        </p:nvSpPr>
        <p:spPr/>
        <p:txBody>
          <a:bodyPr/>
          <a:lstStyle/>
          <a:p>
            <a:fld id="{81013E6D-4F68-4C97-9939-E3D77A1C8E3E}" type="slidenum">
              <a:rPr lang="nl-NL" smtClean="0"/>
              <a:t>‹nr.›</a:t>
            </a:fld>
            <a:endParaRPr lang="nl-NL"/>
          </a:p>
        </p:txBody>
      </p:sp>
    </p:spTree>
    <p:extLst>
      <p:ext uri="{BB962C8B-B14F-4D97-AF65-F5344CB8AC3E}">
        <p14:creationId xmlns:p14="http://schemas.microsoft.com/office/powerpoint/2010/main" val="11536845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35CD77-886F-4DE4-A7F2-A4188B0C1D90}"/>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662FFEA2-7FA4-43E7-B3B2-F17836E3A82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53FE411E-D3EE-4400-A9F9-99BC25EDCB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B9CD29A3-102D-4F37-80CD-FB119F74401B}"/>
              </a:ext>
            </a:extLst>
          </p:cNvPr>
          <p:cNvSpPr>
            <a:spLocks noGrp="1"/>
          </p:cNvSpPr>
          <p:nvPr>
            <p:ph type="dt" sz="half" idx="10"/>
          </p:nvPr>
        </p:nvSpPr>
        <p:spPr/>
        <p:txBody>
          <a:bodyPr/>
          <a:lstStyle/>
          <a:p>
            <a:fld id="{62C4C598-DD6F-4EDD-B676-7580AE9A7F60}" type="datetimeFigureOut">
              <a:rPr lang="nl-NL" smtClean="0"/>
              <a:t>18-10-2020</a:t>
            </a:fld>
            <a:endParaRPr lang="nl-NL"/>
          </a:p>
        </p:txBody>
      </p:sp>
      <p:sp>
        <p:nvSpPr>
          <p:cNvPr id="6" name="Tijdelijke aanduiding voor voettekst 5">
            <a:extLst>
              <a:ext uri="{FF2B5EF4-FFF2-40B4-BE49-F238E27FC236}">
                <a16:creationId xmlns:a16="http://schemas.microsoft.com/office/drawing/2014/main" id="{4E6FC61F-43A1-467B-9E76-1252B22C1500}"/>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934AD876-E720-4635-A7F1-2F27656555CE}"/>
              </a:ext>
            </a:extLst>
          </p:cNvPr>
          <p:cNvSpPr>
            <a:spLocks noGrp="1"/>
          </p:cNvSpPr>
          <p:nvPr>
            <p:ph type="sldNum" sz="quarter" idx="12"/>
          </p:nvPr>
        </p:nvSpPr>
        <p:spPr/>
        <p:txBody>
          <a:bodyPr/>
          <a:lstStyle/>
          <a:p>
            <a:fld id="{81013E6D-4F68-4C97-9939-E3D77A1C8E3E}" type="slidenum">
              <a:rPr lang="nl-NL" smtClean="0"/>
              <a:t>‹nr.›</a:t>
            </a:fld>
            <a:endParaRPr lang="nl-NL"/>
          </a:p>
        </p:txBody>
      </p:sp>
    </p:spTree>
    <p:extLst>
      <p:ext uri="{BB962C8B-B14F-4D97-AF65-F5344CB8AC3E}">
        <p14:creationId xmlns:p14="http://schemas.microsoft.com/office/powerpoint/2010/main" val="39250531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5D3A9C-8E21-4EC7-93AB-5E42A5218078}"/>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8A1C8E83-60EA-4B6D-AB89-1ABF7DE696D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AA8D6AF7-D244-48E5-883C-ECCBCAFAF3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E76D446B-BE11-4CCC-A116-13671501CB7E}"/>
              </a:ext>
            </a:extLst>
          </p:cNvPr>
          <p:cNvSpPr>
            <a:spLocks noGrp="1"/>
          </p:cNvSpPr>
          <p:nvPr>
            <p:ph type="dt" sz="half" idx="10"/>
          </p:nvPr>
        </p:nvSpPr>
        <p:spPr/>
        <p:txBody>
          <a:bodyPr/>
          <a:lstStyle/>
          <a:p>
            <a:fld id="{62C4C598-DD6F-4EDD-B676-7580AE9A7F60}" type="datetimeFigureOut">
              <a:rPr lang="nl-NL" smtClean="0"/>
              <a:t>18-10-2020</a:t>
            </a:fld>
            <a:endParaRPr lang="nl-NL"/>
          </a:p>
        </p:txBody>
      </p:sp>
      <p:sp>
        <p:nvSpPr>
          <p:cNvPr id="6" name="Tijdelijke aanduiding voor voettekst 5">
            <a:extLst>
              <a:ext uri="{FF2B5EF4-FFF2-40B4-BE49-F238E27FC236}">
                <a16:creationId xmlns:a16="http://schemas.microsoft.com/office/drawing/2014/main" id="{4829D925-CD47-4978-9E86-F2AC2462A444}"/>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168E3AC4-FB50-4FFB-AAC9-BBDEB04DD0D5}"/>
              </a:ext>
            </a:extLst>
          </p:cNvPr>
          <p:cNvSpPr>
            <a:spLocks noGrp="1"/>
          </p:cNvSpPr>
          <p:nvPr>
            <p:ph type="sldNum" sz="quarter" idx="12"/>
          </p:nvPr>
        </p:nvSpPr>
        <p:spPr/>
        <p:txBody>
          <a:bodyPr/>
          <a:lstStyle/>
          <a:p>
            <a:fld id="{81013E6D-4F68-4C97-9939-E3D77A1C8E3E}" type="slidenum">
              <a:rPr lang="nl-NL" smtClean="0"/>
              <a:t>‹nr.›</a:t>
            </a:fld>
            <a:endParaRPr lang="nl-NL"/>
          </a:p>
        </p:txBody>
      </p:sp>
    </p:spTree>
    <p:extLst>
      <p:ext uri="{BB962C8B-B14F-4D97-AF65-F5344CB8AC3E}">
        <p14:creationId xmlns:p14="http://schemas.microsoft.com/office/powerpoint/2010/main" val="39107185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076BDA05-1049-4903-BBB1-542F5A87B35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3543267C-7121-44A3-B945-5CF9DC4FFC8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F2506187-10FF-43D2-8005-77894E15D19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C4C598-DD6F-4EDD-B676-7580AE9A7F60}" type="datetimeFigureOut">
              <a:rPr lang="nl-NL" smtClean="0"/>
              <a:t>18-10-2020</a:t>
            </a:fld>
            <a:endParaRPr lang="nl-NL"/>
          </a:p>
        </p:txBody>
      </p:sp>
      <p:sp>
        <p:nvSpPr>
          <p:cNvPr id="5" name="Tijdelijke aanduiding voor voettekst 4">
            <a:extLst>
              <a:ext uri="{FF2B5EF4-FFF2-40B4-BE49-F238E27FC236}">
                <a16:creationId xmlns:a16="http://schemas.microsoft.com/office/drawing/2014/main" id="{2DFAC0C6-F660-40FF-872A-4477830621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1CD84930-6AEF-4AA7-8B39-227E1DFE766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013E6D-4F68-4C97-9939-E3D77A1C8E3E}" type="slidenum">
              <a:rPr lang="nl-NL" smtClean="0"/>
              <a:t>‹nr.›</a:t>
            </a:fld>
            <a:endParaRPr lang="nl-NL"/>
          </a:p>
        </p:txBody>
      </p:sp>
    </p:spTree>
    <p:extLst>
      <p:ext uri="{BB962C8B-B14F-4D97-AF65-F5344CB8AC3E}">
        <p14:creationId xmlns:p14="http://schemas.microsoft.com/office/powerpoint/2010/main" val="24509908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A87EA4E9-DFD6-45D4-965D-8A79984EF4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429301"/>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1F1B1BE9-BC31-4345-9526-D3073235CE2D}"/>
              </a:ext>
            </a:extLst>
          </p:cNvPr>
          <p:cNvSpPr>
            <a:spLocks noGrp="1"/>
          </p:cNvSpPr>
          <p:nvPr>
            <p:ph type="ctrTitle"/>
          </p:nvPr>
        </p:nvSpPr>
        <p:spPr>
          <a:xfrm>
            <a:off x="847344" y="300505"/>
            <a:ext cx="10506456" cy="1197864"/>
          </a:xfrm>
        </p:spPr>
        <p:txBody>
          <a:bodyPr>
            <a:normAutofit/>
          </a:bodyPr>
          <a:lstStyle/>
          <a:p>
            <a:r>
              <a:rPr lang="nl-NL" sz="5400">
                <a:solidFill>
                  <a:schemeClr val="bg1"/>
                </a:solidFill>
              </a:rPr>
              <a:t>Behandelen</a:t>
            </a:r>
            <a:endParaRPr lang="nl-NL" sz="5400" dirty="0">
              <a:solidFill>
                <a:schemeClr val="bg1"/>
              </a:solidFill>
            </a:endParaRPr>
          </a:p>
        </p:txBody>
      </p:sp>
      <p:sp>
        <p:nvSpPr>
          <p:cNvPr id="3" name="Ondertitel 2">
            <a:extLst>
              <a:ext uri="{FF2B5EF4-FFF2-40B4-BE49-F238E27FC236}">
                <a16:creationId xmlns:a16="http://schemas.microsoft.com/office/drawing/2014/main" id="{EDC4C529-EAA3-4045-BBED-E0D2BA277919}"/>
              </a:ext>
            </a:extLst>
          </p:cNvPr>
          <p:cNvSpPr>
            <a:spLocks noGrp="1"/>
          </p:cNvSpPr>
          <p:nvPr>
            <p:ph type="subTitle" idx="1"/>
          </p:nvPr>
        </p:nvSpPr>
        <p:spPr>
          <a:xfrm>
            <a:off x="847344" y="1580665"/>
            <a:ext cx="10506456" cy="530352"/>
          </a:xfrm>
        </p:spPr>
        <p:txBody>
          <a:bodyPr>
            <a:noAutofit/>
          </a:bodyPr>
          <a:lstStyle/>
          <a:p>
            <a:r>
              <a:rPr lang="nl-NL" sz="2800" dirty="0">
                <a:solidFill>
                  <a:schemeClr val="bg1"/>
                </a:solidFill>
              </a:rPr>
              <a:t>Wonden en kleine chirurgie   (17-10-2020)   Boek: MTH voor DA</a:t>
            </a:r>
          </a:p>
          <a:p>
            <a:endParaRPr lang="nl-NL" sz="2800" dirty="0">
              <a:solidFill>
                <a:schemeClr val="bg1"/>
              </a:solidFill>
            </a:endParaRPr>
          </a:p>
          <a:p>
            <a:r>
              <a:rPr lang="nl-NL" sz="2800" dirty="0">
                <a:solidFill>
                  <a:schemeClr val="bg1"/>
                </a:solidFill>
              </a:rPr>
              <a:t>17-10-2020</a:t>
            </a:r>
          </a:p>
        </p:txBody>
      </p:sp>
      <p:pic>
        <p:nvPicPr>
          <p:cNvPr id="6" name="Afbeelding 5">
            <a:extLst>
              <a:ext uri="{FF2B5EF4-FFF2-40B4-BE49-F238E27FC236}">
                <a16:creationId xmlns:a16="http://schemas.microsoft.com/office/drawing/2014/main" id="{C66EE99E-F0D9-439D-9D79-820621AF7B62}"/>
              </a:ext>
            </a:extLst>
          </p:cNvPr>
          <p:cNvPicPr>
            <a:picLocks noChangeAspect="1"/>
          </p:cNvPicPr>
          <p:nvPr/>
        </p:nvPicPr>
        <p:blipFill>
          <a:blip r:embed="rId2"/>
          <a:stretch>
            <a:fillRect/>
          </a:stretch>
        </p:blipFill>
        <p:spPr>
          <a:xfrm>
            <a:off x="6779410" y="2729807"/>
            <a:ext cx="5185531" cy="3461342"/>
          </a:xfrm>
          <a:prstGeom prst="rect">
            <a:avLst/>
          </a:prstGeom>
        </p:spPr>
      </p:pic>
      <p:pic>
        <p:nvPicPr>
          <p:cNvPr id="5" name="Afbeelding 4">
            <a:extLst>
              <a:ext uri="{FF2B5EF4-FFF2-40B4-BE49-F238E27FC236}">
                <a16:creationId xmlns:a16="http://schemas.microsoft.com/office/drawing/2014/main" id="{05133A49-AB75-4372-85BA-F113C5CA5EC3}"/>
              </a:ext>
            </a:extLst>
          </p:cNvPr>
          <p:cNvPicPr>
            <a:picLocks noChangeAspect="1"/>
          </p:cNvPicPr>
          <p:nvPr/>
        </p:nvPicPr>
        <p:blipFill>
          <a:blip r:embed="rId3"/>
          <a:stretch>
            <a:fillRect/>
          </a:stretch>
        </p:blipFill>
        <p:spPr>
          <a:xfrm>
            <a:off x="207565" y="2729806"/>
            <a:ext cx="5205027" cy="3461343"/>
          </a:xfrm>
          <a:prstGeom prst="rect">
            <a:avLst/>
          </a:prstGeom>
        </p:spPr>
      </p:pic>
    </p:spTree>
    <p:extLst>
      <p:ext uri="{BB962C8B-B14F-4D97-AF65-F5344CB8AC3E}">
        <p14:creationId xmlns:p14="http://schemas.microsoft.com/office/powerpoint/2010/main" val="36374536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8A5793FB-29A4-43EB-95B4-BE1F578AAAEC}"/>
              </a:ext>
            </a:extLst>
          </p:cNvPr>
          <p:cNvSpPr>
            <a:spLocks noGrp="1"/>
          </p:cNvSpPr>
          <p:nvPr>
            <p:ph type="title"/>
          </p:nvPr>
        </p:nvSpPr>
        <p:spPr>
          <a:xfrm>
            <a:off x="838200" y="365125"/>
            <a:ext cx="10515600" cy="1325563"/>
          </a:xfrm>
        </p:spPr>
        <p:txBody>
          <a:bodyPr>
            <a:normAutofit fontScale="90000"/>
          </a:bodyPr>
          <a:lstStyle/>
          <a:p>
            <a:br>
              <a:rPr lang="nl-NL" sz="4300" dirty="0">
                <a:solidFill>
                  <a:srgbClr val="FFFFFF"/>
                </a:solidFill>
              </a:rPr>
            </a:br>
            <a:r>
              <a:rPr lang="nl-NL" sz="4300" dirty="0">
                <a:solidFill>
                  <a:srgbClr val="FFFFFF"/>
                </a:solidFill>
              </a:rPr>
              <a:t>Keuze desinfectans</a:t>
            </a:r>
            <a:br>
              <a:rPr lang="nl-NL" sz="4300" dirty="0">
                <a:solidFill>
                  <a:srgbClr val="FFFFFF"/>
                </a:solidFill>
              </a:rPr>
            </a:br>
            <a:r>
              <a:rPr lang="nl-NL" sz="4300" dirty="0"/>
              <a:t>Natriumhypochloriet (</a:t>
            </a:r>
            <a:r>
              <a:rPr lang="nl-NL" sz="4300" dirty="0" err="1"/>
              <a:t>Eusol</a:t>
            </a:r>
            <a:r>
              <a:rPr lang="nl-NL" sz="4300" dirty="0"/>
              <a:t>) </a:t>
            </a:r>
            <a:br>
              <a:rPr lang="nl-NL" sz="4300" dirty="0">
                <a:solidFill>
                  <a:srgbClr val="FFFFFF"/>
                </a:solidFill>
              </a:rPr>
            </a:br>
            <a:endParaRPr lang="nl-NL" sz="4300" dirty="0"/>
          </a:p>
        </p:txBody>
      </p:sp>
      <p:sp>
        <p:nvSpPr>
          <p:cNvPr id="3" name="Tijdelijke aanduiding voor inhoud 2">
            <a:extLst>
              <a:ext uri="{FF2B5EF4-FFF2-40B4-BE49-F238E27FC236}">
                <a16:creationId xmlns:a16="http://schemas.microsoft.com/office/drawing/2014/main" id="{397E98A0-D298-4E2F-9A02-DEE5A35C54BD}"/>
              </a:ext>
            </a:extLst>
          </p:cNvPr>
          <p:cNvSpPr>
            <a:spLocks noGrp="1"/>
          </p:cNvSpPr>
          <p:nvPr>
            <p:ph idx="1"/>
          </p:nvPr>
        </p:nvSpPr>
        <p:spPr>
          <a:xfrm>
            <a:off x="838200" y="2438400"/>
            <a:ext cx="10515600" cy="3738562"/>
          </a:xfrm>
        </p:spPr>
        <p:txBody>
          <a:bodyPr>
            <a:normAutofit lnSpcReduction="10000"/>
          </a:bodyPr>
          <a:lstStyle/>
          <a:p>
            <a:pPr marL="0" indent="0">
              <a:buNone/>
            </a:pPr>
            <a:r>
              <a:rPr lang="nl-NL" sz="2600" dirty="0"/>
              <a:t>Natriumhypochloriet is een ontsmettend middel. Het doodt veel soorten bacteriën. Bovendien verwijdert het dood weefsel in een wond. Het ruikt naar chloor. Bij brandwonden en doorligwonden die zijn geïnfecteerd met bacteriën.</a:t>
            </a:r>
          </a:p>
          <a:p>
            <a:pPr marL="0" indent="0">
              <a:buNone/>
            </a:pPr>
            <a:endParaRPr lang="nl-NL" sz="2600" dirty="0"/>
          </a:p>
          <a:p>
            <a:pPr marL="0" indent="0">
              <a:buNone/>
            </a:pPr>
            <a:r>
              <a:rPr lang="nl-NL" sz="2600" dirty="0"/>
              <a:t>De gezonde huid rondom de wond kan irriteren, pijnlijk en rood worden en opzwellen. Smeer de randen van de wond daarom eerst in met zinkoxidezalf. Dit beschermt de huid.</a:t>
            </a:r>
          </a:p>
          <a:p>
            <a:pPr marL="0" indent="0">
              <a:buNone/>
            </a:pPr>
            <a:endParaRPr lang="nl-NL" sz="1200" dirty="0"/>
          </a:p>
          <a:p>
            <a:pPr marL="0" indent="0">
              <a:buNone/>
            </a:pPr>
            <a:r>
              <a:rPr lang="nl-NL" sz="1200" dirty="0"/>
              <a:t>Bron: www.apotheek.nl</a:t>
            </a:r>
          </a:p>
        </p:txBody>
      </p:sp>
    </p:spTree>
    <p:extLst>
      <p:ext uri="{BB962C8B-B14F-4D97-AF65-F5344CB8AC3E}">
        <p14:creationId xmlns:p14="http://schemas.microsoft.com/office/powerpoint/2010/main" val="1918943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8A5793FB-29A4-43EB-95B4-BE1F578AAAEC}"/>
              </a:ext>
            </a:extLst>
          </p:cNvPr>
          <p:cNvSpPr>
            <a:spLocks noGrp="1"/>
          </p:cNvSpPr>
          <p:nvPr>
            <p:ph type="title"/>
          </p:nvPr>
        </p:nvSpPr>
        <p:spPr>
          <a:xfrm>
            <a:off x="838200" y="365125"/>
            <a:ext cx="10515600" cy="1325563"/>
          </a:xfrm>
        </p:spPr>
        <p:txBody>
          <a:bodyPr>
            <a:normAutofit fontScale="90000"/>
          </a:bodyPr>
          <a:lstStyle/>
          <a:p>
            <a:br>
              <a:rPr lang="nl-NL" sz="4300" dirty="0">
                <a:solidFill>
                  <a:srgbClr val="FFFFFF"/>
                </a:solidFill>
              </a:rPr>
            </a:br>
            <a:r>
              <a:rPr lang="nl-NL" sz="4300" dirty="0">
                <a:solidFill>
                  <a:srgbClr val="FFFFFF"/>
                </a:solidFill>
              </a:rPr>
              <a:t>Keuze desinfectans</a:t>
            </a:r>
            <a:br>
              <a:rPr lang="nl-NL" sz="4300" dirty="0">
                <a:solidFill>
                  <a:srgbClr val="FFFFFF"/>
                </a:solidFill>
              </a:rPr>
            </a:br>
            <a:r>
              <a:rPr lang="nl-NL" sz="4300" dirty="0"/>
              <a:t>Zilversulfadiazine </a:t>
            </a:r>
            <a:br>
              <a:rPr lang="nl-NL" sz="4300" dirty="0">
                <a:solidFill>
                  <a:srgbClr val="FFFFFF"/>
                </a:solidFill>
              </a:rPr>
            </a:br>
            <a:endParaRPr lang="nl-NL" sz="4300" dirty="0"/>
          </a:p>
        </p:txBody>
      </p:sp>
      <p:sp>
        <p:nvSpPr>
          <p:cNvPr id="3" name="Tijdelijke aanduiding voor inhoud 2">
            <a:extLst>
              <a:ext uri="{FF2B5EF4-FFF2-40B4-BE49-F238E27FC236}">
                <a16:creationId xmlns:a16="http://schemas.microsoft.com/office/drawing/2014/main" id="{397E98A0-D298-4E2F-9A02-DEE5A35C54BD}"/>
              </a:ext>
            </a:extLst>
          </p:cNvPr>
          <p:cNvSpPr>
            <a:spLocks noGrp="1"/>
          </p:cNvSpPr>
          <p:nvPr>
            <p:ph idx="1"/>
          </p:nvPr>
        </p:nvSpPr>
        <p:spPr>
          <a:xfrm>
            <a:off x="838200" y="2438399"/>
            <a:ext cx="10515600" cy="4054475"/>
          </a:xfrm>
        </p:spPr>
        <p:txBody>
          <a:bodyPr>
            <a:normAutofit lnSpcReduction="10000"/>
          </a:bodyPr>
          <a:lstStyle/>
          <a:p>
            <a:pPr marL="0" indent="0">
              <a:buNone/>
            </a:pPr>
            <a:r>
              <a:rPr lang="nl-NL" sz="2600" dirty="0"/>
              <a:t>Zilversulfadiazine heeft een bacteriedodende werking. </a:t>
            </a:r>
          </a:p>
          <a:p>
            <a:pPr marL="0" indent="0">
              <a:buNone/>
            </a:pPr>
            <a:endParaRPr lang="nl-NL" sz="2600" dirty="0"/>
          </a:p>
          <a:p>
            <a:pPr marL="0" indent="0">
              <a:buNone/>
            </a:pPr>
            <a:r>
              <a:rPr lang="nl-NL" sz="2600" dirty="0"/>
              <a:t>Toepassing:  oppervlakkige tweedegraads brandwonden bij volwassenen, om plekken die moeilijk te verbinden zijn.</a:t>
            </a:r>
          </a:p>
          <a:p>
            <a:pPr marL="0" indent="0">
              <a:buNone/>
            </a:pPr>
            <a:endParaRPr lang="nl-NL" sz="2600" dirty="0"/>
          </a:p>
          <a:p>
            <a:pPr marL="0" indent="0">
              <a:buNone/>
            </a:pPr>
            <a:r>
              <a:rPr lang="nl-NL" sz="2600" b="1" dirty="0"/>
              <a:t>Nadeel:</a:t>
            </a:r>
            <a:r>
              <a:rPr lang="nl-NL" sz="2600" dirty="0"/>
              <a:t> wond aan het zicht van de behandelaar wordt onttrokken. </a:t>
            </a:r>
          </a:p>
          <a:p>
            <a:pPr marL="0" indent="0">
              <a:buNone/>
            </a:pPr>
            <a:r>
              <a:rPr lang="nl-NL" sz="2600" dirty="0"/>
              <a:t>`</a:t>
            </a:r>
          </a:p>
          <a:p>
            <a:pPr marL="0" indent="0">
              <a:buNone/>
            </a:pPr>
            <a:r>
              <a:rPr lang="nl-NL" sz="2600" dirty="0">
                <a:solidFill>
                  <a:srgbClr val="FF0000"/>
                </a:solidFill>
              </a:rPr>
              <a:t>Let op: NHG 2016. Het gebruik van zilversulfadiazinecrème wordt afgeraden</a:t>
            </a:r>
          </a:p>
          <a:p>
            <a:pPr marL="0" indent="0">
              <a:buNone/>
            </a:pPr>
            <a:r>
              <a:rPr lang="nl-NL" sz="2600" dirty="0">
                <a:solidFill>
                  <a:srgbClr val="FF0000"/>
                </a:solidFill>
              </a:rPr>
              <a:t>nhg-behandelrichtlijn_brandwonden.pdf</a:t>
            </a:r>
          </a:p>
          <a:p>
            <a:pPr marL="0" indent="0">
              <a:buNone/>
            </a:pPr>
            <a:endParaRPr lang="nl-NL" sz="2600" dirty="0">
              <a:solidFill>
                <a:srgbClr val="FF0000"/>
              </a:solidFill>
            </a:endParaRPr>
          </a:p>
        </p:txBody>
      </p:sp>
    </p:spTree>
    <p:extLst>
      <p:ext uri="{BB962C8B-B14F-4D97-AF65-F5344CB8AC3E}">
        <p14:creationId xmlns:p14="http://schemas.microsoft.com/office/powerpoint/2010/main" val="35137023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191109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8A5793FB-29A4-43EB-95B4-BE1F578AAAEC}"/>
              </a:ext>
            </a:extLst>
          </p:cNvPr>
          <p:cNvSpPr>
            <a:spLocks noGrp="1"/>
          </p:cNvSpPr>
          <p:nvPr>
            <p:ph type="title"/>
          </p:nvPr>
        </p:nvSpPr>
        <p:spPr>
          <a:xfrm>
            <a:off x="838200" y="365125"/>
            <a:ext cx="10515600" cy="1325563"/>
          </a:xfrm>
        </p:spPr>
        <p:txBody>
          <a:bodyPr>
            <a:normAutofit fontScale="90000"/>
          </a:bodyPr>
          <a:lstStyle/>
          <a:p>
            <a:br>
              <a:rPr lang="nl-NL" sz="1400" dirty="0">
                <a:solidFill>
                  <a:srgbClr val="FFFFFF"/>
                </a:solidFill>
              </a:rPr>
            </a:br>
            <a:br>
              <a:rPr lang="nl-NL" sz="1400" dirty="0">
                <a:solidFill>
                  <a:srgbClr val="FFFFFF"/>
                </a:solidFill>
              </a:rPr>
            </a:br>
            <a:r>
              <a:rPr lang="nl-NL" dirty="0">
                <a:solidFill>
                  <a:srgbClr val="FFFFFF"/>
                </a:solidFill>
              </a:rPr>
              <a:t>Wondexcisie &amp; wondtoilet</a:t>
            </a:r>
            <a:br>
              <a:rPr lang="nl-NL" sz="1400" dirty="0">
                <a:solidFill>
                  <a:srgbClr val="FFFFFF"/>
                </a:solidFill>
              </a:rPr>
            </a:br>
            <a:br>
              <a:rPr lang="nl-NL" sz="1400" dirty="0">
                <a:solidFill>
                  <a:srgbClr val="FFFFFF"/>
                </a:solidFill>
              </a:rPr>
            </a:br>
            <a:endParaRPr lang="nl-NL" sz="1400" dirty="0">
              <a:solidFill>
                <a:srgbClr val="FFFFFF"/>
              </a:solidFill>
            </a:endParaRPr>
          </a:p>
        </p:txBody>
      </p:sp>
      <p:pic>
        <p:nvPicPr>
          <p:cNvPr id="4" name="Afbeelding 3">
            <a:extLst>
              <a:ext uri="{FF2B5EF4-FFF2-40B4-BE49-F238E27FC236}">
                <a16:creationId xmlns:a16="http://schemas.microsoft.com/office/drawing/2014/main" id="{353554AD-388D-4689-8961-89D3D1E19474}"/>
              </a:ext>
            </a:extLst>
          </p:cNvPr>
          <p:cNvPicPr>
            <a:picLocks noChangeAspect="1"/>
          </p:cNvPicPr>
          <p:nvPr/>
        </p:nvPicPr>
        <p:blipFill rotWithShape="1">
          <a:blip r:embed="rId2"/>
          <a:srcRect l="8581" r="5900"/>
          <a:stretch/>
        </p:blipFill>
        <p:spPr>
          <a:xfrm>
            <a:off x="841248" y="2276857"/>
            <a:ext cx="5015484" cy="3900106"/>
          </a:xfrm>
          <a:prstGeom prst="rect">
            <a:avLst/>
          </a:prstGeom>
        </p:spPr>
      </p:pic>
      <p:sp>
        <p:nvSpPr>
          <p:cNvPr id="3" name="Tijdelijke aanduiding voor inhoud 2">
            <a:extLst>
              <a:ext uri="{FF2B5EF4-FFF2-40B4-BE49-F238E27FC236}">
                <a16:creationId xmlns:a16="http://schemas.microsoft.com/office/drawing/2014/main" id="{397E98A0-D298-4E2F-9A02-DEE5A35C54BD}"/>
              </a:ext>
            </a:extLst>
          </p:cNvPr>
          <p:cNvSpPr>
            <a:spLocks noGrp="1"/>
          </p:cNvSpPr>
          <p:nvPr>
            <p:ph idx="1"/>
          </p:nvPr>
        </p:nvSpPr>
        <p:spPr>
          <a:xfrm>
            <a:off x="6335270" y="2276221"/>
            <a:ext cx="5694170" cy="3900742"/>
          </a:xfrm>
        </p:spPr>
        <p:txBody>
          <a:bodyPr anchor="ctr">
            <a:normAutofit fontScale="92500" lnSpcReduction="20000"/>
          </a:bodyPr>
          <a:lstStyle/>
          <a:p>
            <a:pPr marL="0" indent="0">
              <a:buNone/>
            </a:pPr>
            <a:r>
              <a:rPr lang="nl-NL" sz="2400" dirty="0"/>
              <a:t>Wondexcisie: na reiniging een schone chirurgische wond ontstaan (wond mag niet ouder dan 12 uur zijn en wonden gelaat 24 uur) wondexcisie is niet mogelijk bij gecompliceerde wonden, er wordt dan een wondtoilet gedaan.</a:t>
            </a:r>
          </a:p>
          <a:p>
            <a:pPr marL="0" indent="0">
              <a:buNone/>
            </a:pPr>
            <a:r>
              <a:rPr lang="nl-NL" sz="2400" dirty="0"/>
              <a:t> </a:t>
            </a:r>
          </a:p>
          <a:p>
            <a:pPr marL="0" indent="0">
              <a:buNone/>
            </a:pPr>
            <a:r>
              <a:rPr lang="nl-NL" sz="2400" dirty="0"/>
              <a:t>Wondtoilet:  (de wond kan door omstandigheden niet helemaal gereinigd worden). </a:t>
            </a:r>
          </a:p>
          <a:p>
            <a:pPr marL="0" indent="0">
              <a:buNone/>
            </a:pPr>
            <a:endParaRPr lang="nl-NL" sz="2400" dirty="0"/>
          </a:p>
          <a:p>
            <a:pPr marL="0" indent="0">
              <a:buNone/>
            </a:pPr>
            <a:r>
              <a:rPr lang="nl-NL" sz="2400" dirty="0"/>
              <a:t>Na een wondexcisie mag de wond direct helemaal gesloten worden. We spreken dan van primaire wondsluiting. Meestal wordt een drain achtergelaten (zie foto)</a:t>
            </a:r>
          </a:p>
          <a:p>
            <a:pPr marL="0" indent="0">
              <a:buNone/>
            </a:pPr>
            <a:endParaRPr lang="nl-NL" sz="1900" dirty="0"/>
          </a:p>
        </p:txBody>
      </p:sp>
    </p:spTree>
    <p:extLst>
      <p:ext uri="{BB962C8B-B14F-4D97-AF65-F5344CB8AC3E}">
        <p14:creationId xmlns:p14="http://schemas.microsoft.com/office/powerpoint/2010/main" val="6123065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191109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8A5793FB-29A4-43EB-95B4-BE1F578AAAEC}"/>
              </a:ext>
            </a:extLst>
          </p:cNvPr>
          <p:cNvSpPr>
            <a:spLocks noGrp="1"/>
          </p:cNvSpPr>
          <p:nvPr>
            <p:ph type="title"/>
          </p:nvPr>
        </p:nvSpPr>
        <p:spPr>
          <a:xfrm>
            <a:off x="838200" y="365125"/>
            <a:ext cx="10515600" cy="1325563"/>
          </a:xfrm>
        </p:spPr>
        <p:txBody>
          <a:bodyPr>
            <a:normAutofit/>
          </a:bodyPr>
          <a:lstStyle/>
          <a:p>
            <a:r>
              <a:rPr lang="de-DE">
                <a:solidFill>
                  <a:srgbClr val="FFFFFF"/>
                </a:solidFill>
              </a:rPr>
              <a:t>Traumatische wonden en tetanus</a:t>
            </a:r>
            <a:endParaRPr lang="nl-NL">
              <a:solidFill>
                <a:srgbClr val="FFFFFF"/>
              </a:solidFill>
            </a:endParaRPr>
          </a:p>
        </p:txBody>
      </p:sp>
      <p:pic>
        <p:nvPicPr>
          <p:cNvPr id="4" name="Afbeelding 3">
            <a:extLst>
              <a:ext uri="{FF2B5EF4-FFF2-40B4-BE49-F238E27FC236}">
                <a16:creationId xmlns:a16="http://schemas.microsoft.com/office/drawing/2014/main" id="{F19EC4FD-0AB1-4E70-80D4-40ED0B9D6723}"/>
              </a:ext>
            </a:extLst>
          </p:cNvPr>
          <p:cNvPicPr>
            <a:picLocks noChangeAspect="1"/>
          </p:cNvPicPr>
          <p:nvPr/>
        </p:nvPicPr>
        <p:blipFill rotWithShape="1">
          <a:blip r:embed="rId2"/>
          <a:srcRect l="3551" r="-3" b="-3"/>
          <a:stretch/>
        </p:blipFill>
        <p:spPr>
          <a:xfrm>
            <a:off x="841248" y="2276857"/>
            <a:ext cx="5015484" cy="3900106"/>
          </a:xfrm>
          <a:prstGeom prst="rect">
            <a:avLst/>
          </a:prstGeom>
        </p:spPr>
      </p:pic>
      <p:sp>
        <p:nvSpPr>
          <p:cNvPr id="3" name="Tijdelijke aanduiding voor inhoud 2">
            <a:extLst>
              <a:ext uri="{FF2B5EF4-FFF2-40B4-BE49-F238E27FC236}">
                <a16:creationId xmlns:a16="http://schemas.microsoft.com/office/drawing/2014/main" id="{397E98A0-D298-4E2F-9A02-DEE5A35C54BD}"/>
              </a:ext>
            </a:extLst>
          </p:cNvPr>
          <p:cNvSpPr>
            <a:spLocks noGrp="1"/>
          </p:cNvSpPr>
          <p:nvPr>
            <p:ph idx="1"/>
          </p:nvPr>
        </p:nvSpPr>
        <p:spPr>
          <a:xfrm>
            <a:off x="6335270" y="2276857"/>
            <a:ext cx="5015484" cy="3900106"/>
          </a:xfrm>
        </p:spPr>
        <p:txBody>
          <a:bodyPr anchor="ctr">
            <a:normAutofit/>
          </a:bodyPr>
          <a:lstStyle/>
          <a:p>
            <a:pPr marL="0" indent="0">
              <a:buNone/>
            </a:pPr>
            <a:r>
              <a:rPr lang="nl-NL" sz="2000" b="1"/>
              <a:t>Bijtwonden:</a:t>
            </a:r>
            <a:r>
              <a:rPr lang="nl-NL" sz="2000"/>
              <a:t> Het infectierisico bij een bijtwond is veel groter dan bij de andere wonden.</a:t>
            </a:r>
          </a:p>
          <a:p>
            <a:pPr marL="0" indent="0">
              <a:buNone/>
            </a:pPr>
            <a:endParaRPr lang="nl-NL" sz="2000"/>
          </a:p>
          <a:p>
            <a:r>
              <a:rPr lang="nl-NL" sz="2000"/>
              <a:t>Dierenbeten:  in buitenland hondsdolheid?</a:t>
            </a:r>
          </a:p>
          <a:p>
            <a:r>
              <a:rPr lang="nl-NL" sz="2000"/>
              <a:t>Mensenbeten: gevaar voor: hiv, hepatitis B of C. </a:t>
            </a:r>
          </a:p>
          <a:p>
            <a:pPr marL="0" indent="0">
              <a:buNone/>
            </a:pPr>
            <a:endParaRPr lang="nl-NL" sz="2000"/>
          </a:p>
          <a:p>
            <a:pPr marL="0" indent="0">
              <a:buNone/>
            </a:pPr>
            <a:r>
              <a:rPr lang="nl-NL" sz="2000"/>
              <a:t>Wond wordt meestal gedeeltelijk opengelaten</a:t>
            </a:r>
          </a:p>
          <a:p>
            <a:pPr marL="0" indent="0">
              <a:buNone/>
            </a:pPr>
            <a:r>
              <a:rPr lang="nl-NL" sz="2000"/>
              <a:t>antibioticumprofylaxe en tetanusprofylaxe geven</a:t>
            </a:r>
          </a:p>
        </p:txBody>
      </p:sp>
    </p:spTree>
    <p:extLst>
      <p:ext uri="{BB962C8B-B14F-4D97-AF65-F5344CB8AC3E}">
        <p14:creationId xmlns:p14="http://schemas.microsoft.com/office/powerpoint/2010/main" val="29775166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191109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0E2C93B3-D0CE-4D6A-888A-78CF917F3AF9}"/>
              </a:ext>
            </a:extLst>
          </p:cNvPr>
          <p:cNvSpPr>
            <a:spLocks noGrp="1"/>
          </p:cNvSpPr>
          <p:nvPr>
            <p:ph type="title"/>
          </p:nvPr>
        </p:nvSpPr>
        <p:spPr>
          <a:xfrm>
            <a:off x="838200" y="365125"/>
            <a:ext cx="10515600" cy="1325563"/>
          </a:xfrm>
        </p:spPr>
        <p:txBody>
          <a:bodyPr>
            <a:normAutofit/>
          </a:bodyPr>
          <a:lstStyle/>
          <a:p>
            <a:r>
              <a:rPr lang="nl-NL" dirty="0">
                <a:solidFill>
                  <a:srgbClr val="FFFFFF"/>
                </a:solidFill>
              </a:rPr>
              <a:t>Traumatische wonden en tetanus</a:t>
            </a:r>
            <a:br>
              <a:rPr lang="nl-NL" dirty="0">
                <a:solidFill>
                  <a:srgbClr val="FFFFFF"/>
                </a:solidFill>
              </a:rPr>
            </a:br>
            <a:r>
              <a:rPr lang="nl-NL" sz="4000" dirty="0"/>
              <a:t>Brandwonden</a:t>
            </a:r>
          </a:p>
        </p:txBody>
      </p:sp>
      <p:pic>
        <p:nvPicPr>
          <p:cNvPr id="4" name="Afbeelding 3">
            <a:extLst>
              <a:ext uri="{FF2B5EF4-FFF2-40B4-BE49-F238E27FC236}">
                <a16:creationId xmlns:a16="http://schemas.microsoft.com/office/drawing/2014/main" id="{CF7C8A2E-981B-473F-80DE-7645C717D997}"/>
              </a:ext>
            </a:extLst>
          </p:cNvPr>
          <p:cNvPicPr>
            <a:picLocks noChangeAspect="1"/>
          </p:cNvPicPr>
          <p:nvPr/>
        </p:nvPicPr>
        <p:blipFill rotWithShape="1">
          <a:blip r:embed="rId2"/>
          <a:srcRect l="2664" r="11817"/>
          <a:stretch/>
        </p:blipFill>
        <p:spPr>
          <a:xfrm>
            <a:off x="841248" y="2276857"/>
            <a:ext cx="5015484" cy="3900106"/>
          </a:xfrm>
          <a:prstGeom prst="rect">
            <a:avLst/>
          </a:prstGeom>
        </p:spPr>
      </p:pic>
      <p:sp>
        <p:nvSpPr>
          <p:cNvPr id="3" name="Tijdelijke aanduiding voor inhoud 2">
            <a:extLst>
              <a:ext uri="{FF2B5EF4-FFF2-40B4-BE49-F238E27FC236}">
                <a16:creationId xmlns:a16="http://schemas.microsoft.com/office/drawing/2014/main" id="{6989A4F0-314B-4745-87BE-E65DC0C15C4F}"/>
              </a:ext>
            </a:extLst>
          </p:cNvPr>
          <p:cNvSpPr>
            <a:spLocks noGrp="1"/>
          </p:cNvSpPr>
          <p:nvPr>
            <p:ph idx="1"/>
          </p:nvPr>
        </p:nvSpPr>
        <p:spPr>
          <a:xfrm>
            <a:off x="6335270" y="2276857"/>
            <a:ext cx="5015484" cy="3900106"/>
          </a:xfrm>
        </p:spPr>
        <p:txBody>
          <a:bodyPr anchor="ctr">
            <a:normAutofit lnSpcReduction="10000"/>
          </a:bodyPr>
          <a:lstStyle/>
          <a:p>
            <a:pPr marL="0" indent="0">
              <a:buNone/>
            </a:pPr>
            <a:r>
              <a:rPr lang="nl-NL" sz="2000" b="1" dirty="0"/>
              <a:t>Brandwonden:</a:t>
            </a:r>
            <a:r>
              <a:rPr lang="nl-NL" sz="2000" dirty="0"/>
              <a:t> eerstegraads, oppervlakkige tweedegraads, diepe tweedegraads en derdegraads brandwonden.</a:t>
            </a:r>
          </a:p>
          <a:p>
            <a:pPr marL="0" indent="0">
              <a:buNone/>
            </a:pPr>
            <a:endParaRPr lang="nl-NL" sz="2000" dirty="0"/>
          </a:p>
          <a:p>
            <a:pPr marL="0" indent="0">
              <a:buNone/>
            </a:pPr>
            <a:r>
              <a:rPr lang="nl-NL" sz="2000" dirty="0"/>
              <a:t>Eerste Hulp: brandwonden 10 -20 minuten koelen; chemische verbranding:  minimaal 45 minuten.</a:t>
            </a:r>
          </a:p>
          <a:p>
            <a:pPr marL="0" indent="0">
              <a:buNone/>
            </a:pPr>
            <a:endParaRPr lang="nl-NL" sz="2000" dirty="0"/>
          </a:p>
          <a:p>
            <a:pPr marL="0" indent="0">
              <a:buNone/>
            </a:pPr>
            <a:r>
              <a:rPr lang="nl-NL" sz="2000" dirty="0"/>
              <a:t>Controle na 1 dag  bij een tweedegraads en/of wanneer de brandwond groter is dan een muntstuk van twee euro.</a:t>
            </a:r>
          </a:p>
          <a:p>
            <a:pPr marL="0" indent="0">
              <a:buNone/>
            </a:pPr>
            <a:r>
              <a:rPr lang="nl-NL" sz="2000" dirty="0"/>
              <a:t>Instructie patiënt: let op tekenen van infectie</a:t>
            </a:r>
          </a:p>
          <a:p>
            <a:pPr marL="0" indent="0">
              <a:buNone/>
            </a:pPr>
            <a:endParaRPr lang="nl-NL" sz="2000" dirty="0"/>
          </a:p>
        </p:txBody>
      </p:sp>
    </p:spTree>
    <p:extLst>
      <p:ext uri="{BB962C8B-B14F-4D97-AF65-F5344CB8AC3E}">
        <p14:creationId xmlns:p14="http://schemas.microsoft.com/office/powerpoint/2010/main" val="34200112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1A04E906-74AD-4785-A128-B47C9CE3504D}"/>
              </a:ext>
            </a:extLst>
          </p:cNvPr>
          <p:cNvSpPr>
            <a:spLocks noGrp="1"/>
          </p:cNvSpPr>
          <p:nvPr>
            <p:ph type="title"/>
          </p:nvPr>
        </p:nvSpPr>
        <p:spPr>
          <a:xfrm>
            <a:off x="838200" y="365125"/>
            <a:ext cx="10515600" cy="1325563"/>
          </a:xfrm>
        </p:spPr>
        <p:txBody>
          <a:bodyPr>
            <a:normAutofit/>
          </a:bodyPr>
          <a:lstStyle/>
          <a:p>
            <a:r>
              <a:rPr lang="nl-NL" sz="4600" dirty="0">
                <a:solidFill>
                  <a:srgbClr val="FFFFFF"/>
                </a:solidFill>
              </a:rPr>
              <a:t>Brandwonden</a:t>
            </a:r>
          </a:p>
        </p:txBody>
      </p:sp>
      <p:sp>
        <p:nvSpPr>
          <p:cNvPr id="3" name="Tijdelijke aanduiding voor inhoud 2">
            <a:extLst>
              <a:ext uri="{FF2B5EF4-FFF2-40B4-BE49-F238E27FC236}">
                <a16:creationId xmlns:a16="http://schemas.microsoft.com/office/drawing/2014/main" id="{64D37F9E-6065-4217-807B-34608556107F}"/>
              </a:ext>
            </a:extLst>
          </p:cNvPr>
          <p:cNvSpPr>
            <a:spLocks noGrp="1"/>
          </p:cNvSpPr>
          <p:nvPr>
            <p:ph idx="1"/>
          </p:nvPr>
        </p:nvSpPr>
        <p:spPr>
          <a:xfrm>
            <a:off x="838200" y="2438400"/>
            <a:ext cx="10515600" cy="3738562"/>
          </a:xfrm>
        </p:spPr>
        <p:txBody>
          <a:bodyPr>
            <a:normAutofit/>
          </a:bodyPr>
          <a:lstStyle/>
          <a:p>
            <a:r>
              <a:rPr lang="nl-NL" sz="2000" dirty="0"/>
              <a:t>Adviseer bij (telefonische) melding de brandwond indien mogelijk 10-20 minuten te koelen met lauwwarm stromend kraanwater (15-30 °C). </a:t>
            </a:r>
          </a:p>
          <a:p>
            <a:r>
              <a:rPr lang="nl-NL" sz="2000" dirty="0"/>
              <a:t>Bepaal bij een vermoedelijk relatief klein brandwondoppervlak (&lt; 10% van het lichaamsoppervlak) de grootte van de brandwond met het handoppervlak van de patiënt (is ongeveer 1%). </a:t>
            </a:r>
          </a:p>
          <a:p>
            <a:r>
              <a:rPr lang="nl-NL" sz="2000" dirty="0"/>
              <a:t>Bepaal bij een vermoedelijk groot brandwondoppervlak (≥ 10% van het lichaamsoppervlak) de grootte van het oppervlak met de Regel van 9. </a:t>
            </a:r>
          </a:p>
          <a:p>
            <a:r>
              <a:rPr lang="nl-NL" sz="2000" dirty="0">
                <a:solidFill>
                  <a:srgbClr val="FF0000"/>
                </a:solidFill>
              </a:rPr>
              <a:t>Het gebruik van zilversulfadiazinecrème wordt afgeraden (NHG 2020) !</a:t>
            </a:r>
          </a:p>
          <a:p>
            <a:endParaRPr lang="nl-NL" sz="2000" dirty="0"/>
          </a:p>
          <a:p>
            <a:r>
              <a:rPr lang="nl-NL" sz="2000" dirty="0" err="1">
                <a:solidFill>
                  <a:srgbClr val="FF0000"/>
                </a:solidFill>
              </a:rPr>
              <a:t>Bron:https</a:t>
            </a:r>
            <a:r>
              <a:rPr lang="nl-NL" sz="2000" dirty="0">
                <a:solidFill>
                  <a:srgbClr val="FF0000"/>
                </a:solidFill>
              </a:rPr>
              <a:t>://richtlijnen.nhg.org/behandelrichtlijnen/</a:t>
            </a:r>
            <a:r>
              <a:rPr lang="nl-NL" sz="2000" dirty="0" err="1">
                <a:solidFill>
                  <a:srgbClr val="FF0000"/>
                </a:solidFill>
              </a:rPr>
              <a:t>brandwonden#volledige-tekst</a:t>
            </a:r>
            <a:endParaRPr lang="nl-NL" sz="2000" dirty="0">
              <a:solidFill>
                <a:srgbClr val="FF0000"/>
              </a:solidFill>
            </a:endParaRPr>
          </a:p>
        </p:txBody>
      </p:sp>
    </p:spTree>
    <p:extLst>
      <p:ext uri="{BB962C8B-B14F-4D97-AF65-F5344CB8AC3E}">
        <p14:creationId xmlns:p14="http://schemas.microsoft.com/office/powerpoint/2010/main" val="14197889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096125A5-AEC9-4276-8854-47D07F1415AC}"/>
              </a:ext>
            </a:extLst>
          </p:cNvPr>
          <p:cNvSpPr>
            <a:spLocks noGrp="1"/>
          </p:cNvSpPr>
          <p:nvPr>
            <p:ph type="title"/>
          </p:nvPr>
        </p:nvSpPr>
        <p:spPr>
          <a:xfrm>
            <a:off x="838200" y="365125"/>
            <a:ext cx="10515600" cy="1325563"/>
          </a:xfrm>
        </p:spPr>
        <p:txBody>
          <a:bodyPr>
            <a:normAutofit/>
          </a:bodyPr>
          <a:lstStyle/>
          <a:p>
            <a:r>
              <a:rPr lang="nl-NL" sz="4600" dirty="0">
                <a:solidFill>
                  <a:srgbClr val="FFFFFF"/>
                </a:solidFill>
              </a:rPr>
              <a:t>Brandwonden</a:t>
            </a:r>
          </a:p>
        </p:txBody>
      </p:sp>
      <p:sp>
        <p:nvSpPr>
          <p:cNvPr id="3" name="Tijdelijke aanduiding voor inhoud 2">
            <a:extLst>
              <a:ext uri="{FF2B5EF4-FFF2-40B4-BE49-F238E27FC236}">
                <a16:creationId xmlns:a16="http://schemas.microsoft.com/office/drawing/2014/main" id="{75A6805C-F7BE-476B-BE48-9C41CB3912A1}"/>
              </a:ext>
            </a:extLst>
          </p:cNvPr>
          <p:cNvSpPr>
            <a:spLocks noGrp="1"/>
          </p:cNvSpPr>
          <p:nvPr>
            <p:ph idx="1"/>
          </p:nvPr>
        </p:nvSpPr>
        <p:spPr>
          <a:xfrm>
            <a:off x="838200" y="2438400"/>
            <a:ext cx="10515600" cy="3738562"/>
          </a:xfrm>
        </p:spPr>
        <p:txBody>
          <a:bodyPr>
            <a:normAutofit/>
          </a:bodyPr>
          <a:lstStyle/>
          <a:p>
            <a:r>
              <a:rPr lang="nl-NL" sz="2200"/>
              <a:t>Wees vooral bij kinderen alert op een brandwond door mishandeling of verwaarlozing. </a:t>
            </a:r>
          </a:p>
          <a:p>
            <a:pPr marL="0" indent="0">
              <a:buNone/>
            </a:pPr>
            <a:endParaRPr lang="nl-NL" sz="2200"/>
          </a:p>
          <a:p>
            <a:pPr marL="0" indent="0">
              <a:buNone/>
            </a:pPr>
            <a:r>
              <a:rPr lang="nl-NL" sz="2200" b="1"/>
              <a:t>Verwijs met spoed per ambulance bij: </a:t>
            </a:r>
          </a:p>
          <a:p>
            <a:r>
              <a:rPr lang="nl-NL" sz="2200"/>
              <a:t>symptomen van inhalatieletsel </a:t>
            </a:r>
          </a:p>
          <a:p>
            <a:r>
              <a:rPr lang="nl-NL" sz="2200"/>
              <a:t>chemisch letsel door een potentieel gevaarlijke of onbekende stof </a:t>
            </a:r>
          </a:p>
          <a:p>
            <a:r>
              <a:rPr lang="nl-NL" sz="2200"/>
              <a:t>blootstelling aan hoogspanning </a:t>
            </a:r>
          </a:p>
          <a:p>
            <a:r>
              <a:rPr lang="nl-NL" sz="2200"/>
              <a:t>een tweedegraadsbrandwond of diepere brandwond met een oppervlak ≥ 5% bij een kind of ≥ 10% bij een volwassene </a:t>
            </a:r>
          </a:p>
        </p:txBody>
      </p:sp>
    </p:spTree>
    <p:extLst>
      <p:ext uri="{BB962C8B-B14F-4D97-AF65-F5344CB8AC3E}">
        <p14:creationId xmlns:p14="http://schemas.microsoft.com/office/powerpoint/2010/main" val="14763560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191109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CE3DCB5B-16BF-4C0C-8D8D-201A9769DCB4}"/>
              </a:ext>
            </a:extLst>
          </p:cNvPr>
          <p:cNvSpPr>
            <a:spLocks noGrp="1"/>
          </p:cNvSpPr>
          <p:nvPr>
            <p:ph type="title"/>
          </p:nvPr>
        </p:nvSpPr>
        <p:spPr>
          <a:xfrm>
            <a:off x="838200" y="365760"/>
            <a:ext cx="10515600" cy="1325563"/>
          </a:xfrm>
        </p:spPr>
        <p:txBody>
          <a:bodyPr>
            <a:normAutofit/>
          </a:bodyPr>
          <a:lstStyle/>
          <a:p>
            <a:r>
              <a:rPr lang="nl-NL">
                <a:solidFill>
                  <a:srgbClr val="FFFFFF"/>
                </a:solidFill>
              </a:rPr>
              <a:t>Brandwonden</a:t>
            </a:r>
            <a:br>
              <a:rPr lang="nl-NL">
                <a:solidFill>
                  <a:srgbClr val="FFFFFF"/>
                </a:solidFill>
              </a:rPr>
            </a:br>
            <a:r>
              <a:rPr lang="nl-NL"/>
              <a:t>De </a:t>
            </a:r>
            <a:r>
              <a:rPr lang="nl-NL" dirty="0"/>
              <a:t>regel van negen</a:t>
            </a:r>
          </a:p>
        </p:txBody>
      </p:sp>
      <p:sp>
        <p:nvSpPr>
          <p:cNvPr id="3" name="Tijdelijke aanduiding voor inhoud 2">
            <a:extLst>
              <a:ext uri="{FF2B5EF4-FFF2-40B4-BE49-F238E27FC236}">
                <a16:creationId xmlns:a16="http://schemas.microsoft.com/office/drawing/2014/main" id="{CCC260DF-443B-48C1-A8D6-84B58741A3D3}"/>
              </a:ext>
            </a:extLst>
          </p:cNvPr>
          <p:cNvSpPr>
            <a:spLocks noGrp="1"/>
          </p:cNvSpPr>
          <p:nvPr>
            <p:ph idx="1"/>
          </p:nvPr>
        </p:nvSpPr>
        <p:spPr>
          <a:xfrm>
            <a:off x="7943850" y="2276857"/>
            <a:ext cx="3406904" cy="3900106"/>
          </a:xfrm>
        </p:spPr>
        <p:txBody>
          <a:bodyPr anchor="ctr">
            <a:normAutofit/>
          </a:bodyPr>
          <a:lstStyle/>
          <a:p>
            <a:pPr marL="0" indent="0">
              <a:buNone/>
            </a:pPr>
            <a:r>
              <a:rPr lang="nl-NL" sz="2200"/>
              <a:t>De regel van 9 is een goede manier om te meten hoeveel procent van het oppervlak van het lichaam verbrand is. Hierbij staat ieder lichaamsdeel voor 9% of een meervoud daarvan behalve het geslachtsdeel.</a:t>
            </a:r>
            <a:endParaRPr lang="nl-NL" sz="2200" dirty="0"/>
          </a:p>
        </p:txBody>
      </p:sp>
      <p:pic>
        <p:nvPicPr>
          <p:cNvPr id="5" name="Afbeelding 4">
            <a:extLst>
              <a:ext uri="{FF2B5EF4-FFF2-40B4-BE49-F238E27FC236}">
                <a16:creationId xmlns:a16="http://schemas.microsoft.com/office/drawing/2014/main" id="{0CCD6C86-5A7D-44B7-ACC2-0DA422CDAC36}"/>
              </a:ext>
            </a:extLst>
          </p:cNvPr>
          <p:cNvPicPr>
            <a:picLocks noChangeAspect="1"/>
          </p:cNvPicPr>
          <p:nvPr/>
        </p:nvPicPr>
        <p:blipFill>
          <a:blip r:embed="rId2"/>
          <a:stretch>
            <a:fillRect/>
          </a:stretch>
        </p:blipFill>
        <p:spPr>
          <a:xfrm>
            <a:off x="61727" y="2444213"/>
            <a:ext cx="4053073" cy="4053073"/>
          </a:xfrm>
          <a:prstGeom prst="rect">
            <a:avLst/>
          </a:prstGeom>
        </p:spPr>
      </p:pic>
      <p:pic>
        <p:nvPicPr>
          <p:cNvPr id="7" name="Afbeelding 6">
            <a:extLst>
              <a:ext uri="{FF2B5EF4-FFF2-40B4-BE49-F238E27FC236}">
                <a16:creationId xmlns:a16="http://schemas.microsoft.com/office/drawing/2014/main" id="{BBEA39B1-E1CA-4F03-A49F-580DEFCBA793}"/>
              </a:ext>
            </a:extLst>
          </p:cNvPr>
          <p:cNvPicPr>
            <a:picLocks noChangeAspect="1"/>
          </p:cNvPicPr>
          <p:nvPr/>
        </p:nvPicPr>
        <p:blipFill>
          <a:blip r:embed="rId3"/>
          <a:stretch>
            <a:fillRect/>
          </a:stretch>
        </p:blipFill>
        <p:spPr>
          <a:xfrm>
            <a:off x="4442945" y="2179761"/>
            <a:ext cx="3091330" cy="4053427"/>
          </a:xfrm>
          <a:prstGeom prst="rect">
            <a:avLst/>
          </a:prstGeom>
        </p:spPr>
      </p:pic>
    </p:spTree>
    <p:extLst>
      <p:ext uri="{BB962C8B-B14F-4D97-AF65-F5344CB8AC3E}">
        <p14:creationId xmlns:p14="http://schemas.microsoft.com/office/powerpoint/2010/main" val="34536144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191109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DCF1F85B-1BF6-40CA-AC7F-E4F03B7FBAA4}"/>
              </a:ext>
            </a:extLst>
          </p:cNvPr>
          <p:cNvSpPr>
            <a:spLocks noGrp="1"/>
          </p:cNvSpPr>
          <p:nvPr>
            <p:ph type="title"/>
          </p:nvPr>
        </p:nvSpPr>
        <p:spPr>
          <a:xfrm>
            <a:off x="838200" y="365125"/>
            <a:ext cx="10515600" cy="1325563"/>
          </a:xfrm>
        </p:spPr>
        <p:txBody>
          <a:bodyPr>
            <a:normAutofit/>
          </a:bodyPr>
          <a:lstStyle/>
          <a:p>
            <a:r>
              <a:rPr lang="nl-NL" sz="4000" dirty="0">
                <a:solidFill>
                  <a:srgbClr val="FFFFFF"/>
                </a:solidFill>
              </a:rPr>
              <a:t>Traumatische wonden en tetanus</a:t>
            </a:r>
            <a:br>
              <a:rPr lang="nl-NL" dirty="0">
                <a:solidFill>
                  <a:srgbClr val="FFFFFF"/>
                </a:solidFill>
              </a:rPr>
            </a:br>
            <a:r>
              <a:rPr lang="nl-NL" sz="4000" dirty="0"/>
              <a:t>Wonden met corpus </a:t>
            </a:r>
            <a:r>
              <a:rPr lang="nl-NL" sz="4000" dirty="0" err="1"/>
              <a:t>alienum</a:t>
            </a:r>
            <a:endParaRPr lang="nl-NL" sz="4000" dirty="0"/>
          </a:p>
        </p:txBody>
      </p:sp>
      <p:pic>
        <p:nvPicPr>
          <p:cNvPr id="4" name="Afbeelding 3">
            <a:extLst>
              <a:ext uri="{FF2B5EF4-FFF2-40B4-BE49-F238E27FC236}">
                <a16:creationId xmlns:a16="http://schemas.microsoft.com/office/drawing/2014/main" id="{DFA85CDB-258C-4A90-A7A1-AEF04904B441}"/>
              </a:ext>
            </a:extLst>
          </p:cNvPr>
          <p:cNvPicPr>
            <a:picLocks noChangeAspect="1"/>
          </p:cNvPicPr>
          <p:nvPr/>
        </p:nvPicPr>
        <p:blipFill rotWithShape="1">
          <a:blip r:embed="rId2"/>
          <a:srcRect l="3551" r="-3" b="-3"/>
          <a:stretch/>
        </p:blipFill>
        <p:spPr>
          <a:xfrm>
            <a:off x="841248" y="2276857"/>
            <a:ext cx="5015484" cy="3900106"/>
          </a:xfrm>
          <a:prstGeom prst="rect">
            <a:avLst/>
          </a:prstGeom>
        </p:spPr>
      </p:pic>
      <p:sp>
        <p:nvSpPr>
          <p:cNvPr id="3" name="Tijdelijke aanduiding voor inhoud 2">
            <a:extLst>
              <a:ext uri="{FF2B5EF4-FFF2-40B4-BE49-F238E27FC236}">
                <a16:creationId xmlns:a16="http://schemas.microsoft.com/office/drawing/2014/main" id="{E3528329-D6B8-496D-85D8-910DDE7A6A22}"/>
              </a:ext>
            </a:extLst>
          </p:cNvPr>
          <p:cNvSpPr>
            <a:spLocks noGrp="1"/>
          </p:cNvSpPr>
          <p:nvPr>
            <p:ph idx="1"/>
          </p:nvPr>
        </p:nvSpPr>
        <p:spPr>
          <a:xfrm>
            <a:off x="6335270" y="2276857"/>
            <a:ext cx="5015484" cy="3900106"/>
          </a:xfrm>
        </p:spPr>
        <p:txBody>
          <a:bodyPr anchor="ctr">
            <a:normAutofit fontScale="92500" lnSpcReduction="10000"/>
          </a:bodyPr>
          <a:lstStyle/>
          <a:p>
            <a:pPr marL="0" indent="0">
              <a:buNone/>
            </a:pPr>
            <a:r>
              <a:rPr lang="nl-NL" sz="2200" dirty="0"/>
              <a:t>Als er in een (schaaf)wond een corpus </a:t>
            </a:r>
            <a:r>
              <a:rPr lang="nl-NL" sz="2200" dirty="0" err="1"/>
              <a:t>alienum</a:t>
            </a:r>
            <a:r>
              <a:rPr lang="nl-NL" sz="2200" dirty="0"/>
              <a:t> (zoals vuil, een steentje of glassplinter) achterblijft, kan dit leiden tot ontsteking en lelijke littekenvorming. </a:t>
            </a:r>
          </a:p>
          <a:p>
            <a:pPr marL="0" indent="0">
              <a:buNone/>
            </a:pPr>
            <a:endParaRPr lang="nl-NL" sz="2200" dirty="0"/>
          </a:p>
          <a:p>
            <a:pPr marL="0" indent="0">
              <a:buNone/>
            </a:pPr>
            <a:r>
              <a:rPr lang="nl-NL" sz="2200" dirty="0"/>
              <a:t>Behandeling: wond borstelen met een desinfecterende zeepoplossing en daarna uitspoelen met </a:t>
            </a:r>
            <a:r>
              <a:rPr lang="nl-NL" sz="2200" dirty="0" err="1"/>
              <a:t>NaCl</a:t>
            </a:r>
            <a:r>
              <a:rPr lang="nl-NL" sz="2200" dirty="0"/>
              <a:t> 0,9 %.  </a:t>
            </a:r>
          </a:p>
          <a:p>
            <a:pPr marL="0" indent="0">
              <a:buNone/>
            </a:pPr>
            <a:r>
              <a:rPr lang="nl-NL" sz="2200" dirty="0"/>
              <a:t>Ook bij dit soort wonden bestaat een verhoogd risico op besmetting met de tetanusbacterie. Controleer daarom altijd of de patiënt nog een herhalingsvaccinatie nodig heeft. </a:t>
            </a:r>
          </a:p>
        </p:txBody>
      </p:sp>
    </p:spTree>
    <p:extLst>
      <p:ext uri="{BB962C8B-B14F-4D97-AF65-F5344CB8AC3E}">
        <p14:creationId xmlns:p14="http://schemas.microsoft.com/office/powerpoint/2010/main" val="19432630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84A031A2-6685-41A2-A9BD-D93F88FD9581}"/>
              </a:ext>
            </a:extLst>
          </p:cNvPr>
          <p:cNvSpPr>
            <a:spLocks noGrp="1"/>
          </p:cNvSpPr>
          <p:nvPr>
            <p:ph type="title"/>
          </p:nvPr>
        </p:nvSpPr>
        <p:spPr>
          <a:xfrm>
            <a:off x="838200" y="365125"/>
            <a:ext cx="10515600" cy="1325563"/>
          </a:xfrm>
        </p:spPr>
        <p:txBody>
          <a:bodyPr>
            <a:normAutofit/>
          </a:bodyPr>
          <a:lstStyle/>
          <a:p>
            <a:r>
              <a:rPr lang="nl-NL" sz="4000" dirty="0">
                <a:solidFill>
                  <a:srgbClr val="FFFFFF"/>
                </a:solidFill>
              </a:rPr>
              <a:t>Traumatische wonden en tetanus</a:t>
            </a:r>
            <a:br>
              <a:rPr lang="nl-NL" sz="4000" dirty="0">
                <a:solidFill>
                  <a:srgbClr val="FFFFFF"/>
                </a:solidFill>
              </a:rPr>
            </a:br>
            <a:r>
              <a:rPr lang="nl-NL" sz="4000" dirty="0" err="1"/>
              <a:t>Tetanus</a:t>
            </a:r>
            <a:endParaRPr lang="nl-NL" sz="4000" dirty="0"/>
          </a:p>
        </p:txBody>
      </p:sp>
      <p:sp>
        <p:nvSpPr>
          <p:cNvPr id="3" name="Tijdelijke aanduiding voor inhoud 2">
            <a:extLst>
              <a:ext uri="{FF2B5EF4-FFF2-40B4-BE49-F238E27FC236}">
                <a16:creationId xmlns:a16="http://schemas.microsoft.com/office/drawing/2014/main" id="{BAE72F0C-66EA-4ABC-83B0-94437A7C98C3}"/>
              </a:ext>
            </a:extLst>
          </p:cNvPr>
          <p:cNvSpPr>
            <a:spLocks noGrp="1"/>
          </p:cNvSpPr>
          <p:nvPr>
            <p:ph idx="1"/>
          </p:nvPr>
        </p:nvSpPr>
        <p:spPr>
          <a:xfrm>
            <a:off x="838200" y="2438400"/>
            <a:ext cx="10515600" cy="3738562"/>
          </a:xfrm>
        </p:spPr>
        <p:txBody>
          <a:bodyPr>
            <a:normAutofit/>
          </a:bodyPr>
          <a:lstStyle/>
          <a:p>
            <a:pPr marL="0" indent="0">
              <a:buNone/>
            </a:pPr>
            <a:r>
              <a:rPr lang="nl-NL" sz="2400" dirty="0"/>
              <a:t>Tetanus is een ernstige ziekte die wordt veroorzaakt door </a:t>
            </a:r>
            <a:r>
              <a:rPr lang="nl-NL" sz="2400" dirty="0" err="1"/>
              <a:t>Clostridium</a:t>
            </a:r>
            <a:r>
              <a:rPr lang="nl-NL" sz="2400" dirty="0"/>
              <a:t> </a:t>
            </a:r>
            <a:r>
              <a:rPr lang="nl-NL" sz="2400" dirty="0" err="1"/>
              <a:t>tetani</a:t>
            </a:r>
            <a:r>
              <a:rPr lang="nl-NL" sz="2400" dirty="0"/>
              <a:t>. Bacterie groeit in plaatsen zonder zuurstof (zoals aarde, uitwerpselen of straatvuil. Let op spierkrampen!</a:t>
            </a:r>
          </a:p>
          <a:p>
            <a:pPr marL="0" indent="0">
              <a:buNone/>
            </a:pPr>
            <a:endParaRPr lang="nl-NL" sz="2400" b="1" dirty="0"/>
          </a:p>
          <a:p>
            <a:pPr marL="0" indent="0">
              <a:buNone/>
            </a:pPr>
            <a:r>
              <a:rPr lang="nl-NL" sz="2400" b="1" dirty="0"/>
              <a:t>Landelijke vaccinatieprogramma</a:t>
            </a:r>
          </a:p>
          <a:p>
            <a:pPr marL="0" indent="0">
              <a:buNone/>
            </a:pPr>
            <a:r>
              <a:rPr lang="nl-NL" sz="2400" dirty="0"/>
              <a:t>Het kind krijgt op het negende jaar de laatste standaardvaccinatie tegen tetanus.</a:t>
            </a:r>
          </a:p>
          <a:p>
            <a:pPr marL="0" indent="0">
              <a:buNone/>
            </a:pPr>
            <a:r>
              <a:rPr lang="nl-NL" sz="2400" dirty="0"/>
              <a:t>Als de laatste vaccinatie langer dan tien jaar geleden gegeven is, moet een booster  (herhalingsvaccinatie) geven. </a:t>
            </a:r>
          </a:p>
        </p:txBody>
      </p:sp>
    </p:spTree>
    <p:extLst>
      <p:ext uri="{BB962C8B-B14F-4D97-AF65-F5344CB8AC3E}">
        <p14:creationId xmlns:p14="http://schemas.microsoft.com/office/powerpoint/2010/main" val="36986045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399613B9-D95B-4010-9324-0391FEB0DE7B}"/>
              </a:ext>
            </a:extLst>
          </p:cNvPr>
          <p:cNvSpPr>
            <a:spLocks noGrp="1"/>
          </p:cNvSpPr>
          <p:nvPr>
            <p:ph type="title"/>
          </p:nvPr>
        </p:nvSpPr>
        <p:spPr>
          <a:xfrm>
            <a:off x="838200" y="365125"/>
            <a:ext cx="10515600" cy="1325563"/>
          </a:xfrm>
        </p:spPr>
        <p:txBody>
          <a:bodyPr>
            <a:normAutofit/>
          </a:bodyPr>
          <a:lstStyle/>
          <a:p>
            <a:r>
              <a:rPr lang="nl-NL" sz="4600">
                <a:solidFill>
                  <a:srgbClr val="FFFFFF"/>
                </a:solidFill>
              </a:rPr>
              <a:t>Werkwijze wondbehandeling</a:t>
            </a:r>
          </a:p>
        </p:txBody>
      </p:sp>
      <p:sp>
        <p:nvSpPr>
          <p:cNvPr id="3" name="Tijdelijke aanduiding voor inhoud 2">
            <a:extLst>
              <a:ext uri="{FF2B5EF4-FFF2-40B4-BE49-F238E27FC236}">
                <a16:creationId xmlns:a16="http://schemas.microsoft.com/office/drawing/2014/main" id="{40651246-BCF5-46EA-9CA7-5BAE0E01F411}"/>
              </a:ext>
            </a:extLst>
          </p:cNvPr>
          <p:cNvSpPr>
            <a:spLocks noGrp="1"/>
          </p:cNvSpPr>
          <p:nvPr>
            <p:ph idx="1"/>
          </p:nvPr>
        </p:nvSpPr>
        <p:spPr>
          <a:xfrm>
            <a:off x="838200" y="2438400"/>
            <a:ext cx="10515600" cy="3738562"/>
          </a:xfrm>
        </p:spPr>
        <p:txBody>
          <a:bodyPr>
            <a:normAutofit/>
          </a:bodyPr>
          <a:lstStyle/>
          <a:p>
            <a:pPr marL="0" indent="0">
              <a:buNone/>
            </a:pPr>
            <a:r>
              <a:rPr lang="nl-NL" sz="2400" dirty="0"/>
              <a:t>1. reinigen; </a:t>
            </a:r>
          </a:p>
          <a:p>
            <a:pPr marL="0" indent="0">
              <a:buNone/>
            </a:pPr>
            <a:r>
              <a:rPr lang="nl-NL" sz="2400" dirty="0"/>
              <a:t>2. ontsmetten; </a:t>
            </a:r>
          </a:p>
          <a:p>
            <a:pPr marL="0" indent="0">
              <a:buNone/>
            </a:pPr>
            <a:r>
              <a:rPr lang="nl-NL" sz="2400" dirty="0"/>
              <a:t>3. wondexcisie of wondtoilet; </a:t>
            </a:r>
          </a:p>
          <a:p>
            <a:pPr marL="0" indent="0">
              <a:buNone/>
            </a:pPr>
            <a:r>
              <a:rPr lang="nl-NL" sz="2400" dirty="0"/>
              <a:t>4. zo nodig plaatselijke verdoving; </a:t>
            </a:r>
          </a:p>
          <a:p>
            <a:pPr marL="0" indent="0">
              <a:buNone/>
            </a:pPr>
            <a:r>
              <a:rPr lang="nl-NL" sz="2400" dirty="0"/>
              <a:t>5. wondsluiting; </a:t>
            </a:r>
          </a:p>
          <a:p>
            <a:pPr marL="0" indent="0">
              <a:buNone/>
            </a:pPr>
            <a:r>
              <a:rPr lang="nl-NL" sz="2400" dirty="0"/>
              <a:t>6. keuze van wondbedekker; </a:t>
            </a:r>
          </a:p>
          <a:p>
            <a:pPr marL="0" indent="0">
              <a:buNone/>
            </a:pPr>
            <a:r>
              <a:rPr lang="nl-NL" sz="2400" dirty="0"/>
              <a:t>7. nazorg; </a:t>
            </a:r>
          </a:p>
          <a:p>
            <a:pPr marL="0" indent="0">
              <a:buNone/>
            </a:pPr>
            <a:r>
              <a:rPr lang="nl-NL" sz="2400" dirty="0"/>
              <a:t>8. verslaglegging. </a:t>
            </a:r>
          </a:p>
          <a:p>
            <a:pPr marL="0" indent="0">
              <a:buNone/>
            </a:pPr>
            <a:endParaRPr lang="nl-NL" sz="2400" dirty="0"/>
          </a:p>
          <a:p>
            <a:pPr marL="0" indent="0">
              <a:buNone/>
            </a:pPr>
            <a:endParaRPr lang="nl-NL" sz="2400" dirty="0"/>
          </a:p>
        </p:txBody>
      </p:sp>
    </p:spTree>
    <p:extLst>
      <p:ext uri="{BB962C8B-B14F-4D97-AF65-F5344CB8AC3E}">
        <p14:creationId xmlns:p14="http://schemas.microsoft.com/office/powerpoint/2010/main" val="17208749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F25EA49B-FDBA-4030-8AB8-428109B026C6}"/>
              </a:ext>
            </a:extLst>
          </p:cNvPr>
          <p:cNvSpPr>
            <a:spLocks noGrp="1"/>
          </p:cNvSpPr>
          <p:nvPr>
            <p:ph type="title"/>
          </p:nvPr>
        </p:nvSpPr>
        <p:spPr>
          <a:xfrm>
            <a:off x="838200" y="365125"/>
            <a:ext cx="10515600" cy="1325563"/>
          </a:xfrm>
        </p:spPr>
        <p:txBody>
          <a:bodyPr>
            <a:normAutofit/>
          </a:bodyPr>
          <a:lstStyle/>
          <a:p>
            <a:r>
              <a:rPr lang="nl-NL" sz="4300" dirty="0">
                <a:solidFill>
                  <a:srgbClr val="FFFFFF"/>
                </a:solidFill>
              </a:rPr>
              <a:t>Traumatische wonden en tetanus</a:t>
            </a:r>
            <a:br>
              <a:rPr lang="nl-NL" sz="4300" dirty="0">
                <a:solidFill>
                  <a:srgbClr val="FFFFFF"/>
                </a:solidFill>
              </a:rPr>
            </a:br>
            <a:r>
              <a:rPr lang="nl-NL" sz="4300" dirty="0" err="1"/>
              <a:t>Tetanus</a:t>
            </a:r>
            <a:endParaRPr lang="nl-NL" sz="4300" dirty="0"/>
          </a:p>
        </p:txBody>
      </p:sp>
      <p:sp>
        <p:nvSpPr>
          <p:cNvPr id="3" name="Tijdelijke aanduiding voor inhoud 2">
            <a:extLst>
              <a:ext uri="{FF2B5EF4-FFF2-40B4-BE49-F238E27FC236}">
                <a16:creationId xmlns:a16="http://schemas.microsoft.com/office/drawing/2014/main" id="{E6E0BE9B-FB0D-4DE6-8FF7-DAE922ED0300}"/>
              </a:ext>
            </a:extLst>
          </p:cNvPr>
          <p:cNvSpPr>
            <a:spLocks noGrp="1"/>
          </p:cNvSpPr>
          <p:nvPr>
            <p:ph idx="1"/>
          </p:nvPr>
        </p:nvSpPr>
        <p:spPr>
          <a:xfrm>
            <a:off x="838200" y="2055813"/>
            <a:ext cx="10515600" cy="4802187"/>
          </a:xfrm>
        </p:spPr>
        <p:txBody>
          <a:bodyPr>
            <a:normAutofit/>
          </a:bodyPr>
          <a:lstStyle/>
          <a:p>
            <a:pPr marL="0" indent="0">
              <a:buNone/>
            </a:pPr>
            <a:r>
              <a:rPr lang="nl-NL" sz="2600" b="1" dirty="0"/>
              <a:t>Is de laatste vaccinatie langer dan 10 jaar geleden dan een booster geven:</a:t>
            </a:r>
          </a:p>
          <a:p>
            <a:r>
              <a:rPr lang="nl-NL" sz="2600" dirty="0"/>
              <a:t>wonden die niet helemaal schoongemaakt kunnen worden; </a:t>
            </a:r>
          </a:p>
          <a:p>
            <a:r>
              <a:rPr lang="nl-NL" sz="2600" dirty="0"/>
              <a:t>diepe wonden (zoals steek-, bijt- en schotwonden); </a:t>
            </a:r>
          </a:p>
          <a:p>
            <a:r>
              <a:rPr lang="nl-NL" sz="2600" dirty="0"/>
              <a:t>wonden met intern veel stolsels of veel dood weefsel; </a:t>
            </a:r>
          </a:p>
          <a:p>
            <a:r>
              <a:rPr lang="nl-NL" sz="2600" dirty="0"/>
              <a:t>tweede- en derdegraads brandwonden. </a:t>
            </a:r>
          </a:p>
          <a:p>
            <a:endParaRPr lang="nl-NL" sz="2600" dirty="0"/>
          </a:p>
          <a:p>
            <a:pPr marL="0" indent="0">
              <a:buNone/>
            </a:pPr>
            <a:r>
              <a:rPr lang="nl-NL" sz="2600" b="1" dirty="0"/>
              <a:t>Complete kuur; </a:t>
            </a:r>
            <a:r>
              <a:rPr lang="nl-NL" sz="2600" dirty="0"/>
              <a:t>(serum + vaccin) en na 1 en 7 maanden een herhalingsvaccinatie geven.</a:t>
            </a:r>
          </a:p>
          <a:p>
            <a:pPr marL="0" indent="0">
              <a:buNone/>
            </a:pPr>
            <a:endParaRPr lang="nl-NL" sz="2600" dirty="0"/>
          </a:p>
          <a:p>
            <a:pPr marL="0" indent="0">
              <a:buNone/>
            </a:pPr>
            <a:r>
              <a:rPr lang="nl-NL" sz="1300" dirty="0">
                <a:solidFill>
                  <a:srgbClr val="00B050"/>
                </a:solidFill>
              </a:rPr>
              <a:t>Het vaccin (de onwerkzaam gemaakte gifstof van de tetanusbacterie) als tetanusvaccin of als (tetanus) </a:t>
            </a:r>
            <a:r>
              <a:rPr lang="nl-NL" sz="1300" dirty="0" err="1">
                <a:solidFill>
                  <a:srgbClr val="00B050"/>
                </a:solidFill>
              </a:rPr>
              <a:t>toxoïd</a:t>
            </a:r>
            <a:r>
              <a:rPr lang="nl-NL" sz="1300" dirty="0">
                <a:solidFill>
                  <a:srgbClr val="00B050"/>
                </a:solidFill>
              </a:rPr>
              <a:t> . </a:t>
            </a:r>
          </a:p>
          <a:p>
            <a:pPr marL="0" indent="0">
              <a:buNone/>
            </a:pPr>
            <a:r>
              <a:rPr lang="nl-NL" sz="1300" dirty="0">
                <a:solidFill>
                  <a:srgbClr val="00B050"/>
                </a:solidFill>
              </a:rPr>
              <a:t>Het serum (kant-en-klare antistoffen tegen tetanus) </a:t>
            </a:r>
          </a:p>
        </p:txBody>
      </p:sp>
    </p:spTree>
    <p:extLst>
      <p:ext uri="{BB962C8B-B14F-4D97-AF65-F5344CB8AC3E}">
        <p14:creationId xmlns:p14="http://schemas.microsoft.com/office/powerpoint/2010/main" val="26434690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191109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5F45C57C-D517-462F-9449-4C94DBA5E8EB}"/>
              </a:ext>
            </a:extLst>
          </p:cNvPr>
          <p:cNvSpPr>
            <a:spLocks noGrp="1"/>
          </p:cNvSpPr>
          <p:nvPr>
            <p:ph type="title"/>
          </p:nvPr>
        </p:nvSpPr>
        <p:spPr>
          <a:xfrm>
            <a:off x="838200" y="365760"/>
            <a:ext cx="10515600" cy="1325563"/>
          </a:xfrm>
        </p:spPr>
        <p:txBody>
          <a:bodyPr>
            <a:normAutofit/>
          </a:bodyPr>
          <a:lstStyle/>
          <a:p>
            <a:r>
              <a:rPr lang="nl-NL" dirty="0">
                <a:solidFill>
                  <a:srgbClr val="FFFFFF"/>
                </a:solidFill>
              </a:rPr>
              <a:t>1. Reinigen</a:t>
            </a:r>
          </a:p>
        </p:txBody>
      </p:sp>
      <p:pic>
        <p:nvPicPr>
          <p:cNvPr id="4" name="Afbeelding 3">
            <a:extLst>
              <a:ext uri="{FF2B5EF4-FFF2-40B4-BE49-F238E27FC236}">
                <a16:creationId xmlns:a16="http://schemas.microsoft.com/office/drawing/2014/main" id="{53B08EB7-C478-4AB9-B3EA-BBF8E70CADEE}"/>
              </a:ext>
            </a:extLst>
          </p:cNvPr>
          <p:cNvPicPr>
            <a:picLocks noChangeAspect="1"/>
          </p:cNvPicPr>
          <p:nvPr/>
        </p:nvPicPr>
        <p:blipFill rotWithShape="1">
          <a:blip r:embed="rId2"/>
          <a:srcRect l="5391" r="15843" b="1"/>
          <a:stretch/>
        </p:blipFill>
        <p:spPr>
          <a:xfrm>
            <a:off x="841248" y="2276857"/>
            <a:ext cx="5015484" cy="3900106"/>
          </a:xfrm>
          <a:prstGeom prst="rect">
            <a:avLst/>
          </a:prstGeom>
        </p:spPr>
      </p:pic>
      <p:sp>
        <p:nvSpPr>
          <p:cNvPr id="3" name="Tijdelijke aanduiding voor inhoud 2">
            <a:extLst>
              <a:ext uri="{FF2B5EF4-FFF2-40B4-BE49-F238E27FC236}">
                <a16:creationId xmlns:a16="http://schemas.microsoft.com/office/drawing/2014/main" id="{D4718EE6-C03C-4703-A446-E5D7A9AE9BA6}"/>
              </a:ext>
            </a:extLst>
          </p:cNvPr>
          <p:cNvSpPr>
            <a:spLocks noGrp="1"/>
          </p:cNvSpPr>
          <p:nvPr>
            <p:ph idx="1"/>
          </p:nvPr>
        </p:nvSpPr>
        <p:spPr>
          <a:xfrm>
            <a:off x="6335270" y="2276857"/>
            <a:ext cx="5015484" cy="3900106"/>
          </a:xfrm>
        </p:spPr>
        <p:txBody>
          <a:bodyPr anchor="ctr">
            <a:normAutofit/>
          </a:bodyPr>
          <a:lstStyle/>
          <a:p>
            <a:pPr marL="0" indent="0">
              <a:buNone/>
            </a:pPr>
            <a:r>
              <a:rPr lang="nl-NL" sz="2200" b="1" dirty="0"/>
              <a:t>Doel reinigen: </a:t>
            </a:r>
            <a:r>
              <a:rPr lang="nl-NL" sz="2200" dirty="0"/>
              <a:t>wondinfectie voorkomen</a:t>
            </a:r>
          </a:p>
          <a:p>
            <a:pPr marL="0" indent="0">
              <a:buNone/>
            </a:pPr>
            <a:endParaRPr lang="nl-NL" sz="2200" dirty="0"/>
          </a:p>
          <a:p>
            <a:pPr marL="0" indent="0">
              <a:buNone/>
            </a:pPr>
            <a:r>
              <a:rPr lang="nl-NL" sz="2200" dirty="0"/>
              <a:t>De wond wordt schoon door: bloeding of spoelen</a:t>
            </a:r>
          </a:p>
          <a:p>
            <a:r>
              <a:rPr lang="nl-NL" sz="2200" dirty="0"/>
              <a:t>Spoelen met zacht stromend lauw kraanwater</a:t>
            </a:r>
          </a:p>
          <a:p>
            <a:r>
              <a:rPr lang="nl-NL" sz="2200" dirty="0"/>
              <a:t>Spoelen fysiologische zoutoplossing (</a:t>
            </a:r>
            <a:r>
              <a:rPr lang="nl-NL" sz="2200" dirty="0" err="1"/>
              <a:t>NaCl</a:t>
            </a:r>
            <a:r>
              <a:rPr lang="nl-NL" sz="2200" dirty="0"/>
              <a:t> 0,9 %). </a:t>
            </a:r>
          </a:p>
        </p:txBody>
      </p:sp>
    </p:spTree>
    <p:extLst>
      <p:ext uri="{BB962C8B-B14F-4D97-AF65-F5344CB8AC3E}">
        <p14:creationId xmlns:p14="http://schemas.microsoft.com/office/powerpoint/2010/main" val="19797631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3DD296CE-0CB7-4B48-A81C-DAFF7DCE2856}"/>
              </a:ext>
            </a:extLst>
          </p:cNvPr>
          <p:cNvSpPr>
            <a:spLocks noGrp="1"/>
          </p:cNvSpPr>
          <p:nvPr>
            <p:ph type="title"/>
          </p:nvPr>
        </p:nvSpPr>
        <p:spPr>
          <a:xfrm>
            <a:off x="838200" y="365125"/>
            <a:ext cx="10515600" cy="1325563"/>
          </a:xfrm>
        </p:spPr>
        <p:txBody>
          <a:bodyPr>
            <a:normAutofit/>
          </a:bodyPr>
          <a:lstStyle/>
          <a:p>
            <a:r>
              <a:rPr lang="nl-NL" sz="4600" dirty="0">
                <a:solidFill>
                  <a:srgbClr val="FFFFFF"/>
                </a:solidFill>
              </a:rPr>
              <a:t>2.Ontsmetten</a:t>
            </a:r>
          </a:p>
        </p:txBody>
      </p:sp>
      <p:sp>
        <p:nvSpPr>
          <p:cNvPr id="3" name="Tijdelijke aanduiding voor inhoud 2">
            <a:extLst>
              <a:ext uri="{FF2B5EF4-FFF2-40B4-BE49-F238E27FC236}">
                <a16:creationId xmlns:a16="http://schemas.microsoft.com/office/drawing/2014/main" id="{EE3014B6-175A-4BF8-881E-2FA795C2DE64}"/>
              </a:ext>
            </a:extLst>
          </p:cNvPr>
          <p:cNvSpPr>
            <a:spLocks noGrp="1"/>
          </p:cNvSpPr>
          <p:nvPr>
            <p:ph idx="1"/>
          </p:nvPr>
        </p:nvSpPr>
        <p:spPr>
          <a:xfrm>
            <a:off x="838200" y="2438400"/>
            <a:ext cx="10515600" cy="3738562"/>
          </a:xfrm>
        </p:spPr>
        <p:txBody>
          <a:bodyPr>
            <a:normAutofit/>
          </a:bodyPr>
          <a:lstStyle/>
          <a:p>
            <a:pPr marL="0" indent="0">
              <a:buNone/>
            </a:pPr>
            <a:r>
              <a:rPr lang="nl-NL" sz="2600" dirty="0"/>
              <a:t>De omgeving van de wond wordt ontsmet met een desinfectans. Dit is een stof die de vermenigvuldiging van ziektekiemen (bacteriën, virussen en schimmels) tegengaat</a:t>
            </a:r>
          </a:p>
          <a:p>
            <a:pPr marL="0" indent="0">
              <a:buNone/>
            </a:pPr>
            <a:endParaRPr lang="nl-NL" sz="2600" dirty="0"/>
          </a:p>
          <a:p>
            <a:pPr marL="0" indent="0">
              <a:buNone/>
            </a:pPr>
            <a:r>
              <a:rPr lang="nl-NL" sz="2600" dirty="0"/>
              <a:t>Let op de ongewenste effecten van desinfecteermiddelen</a:t>
            </a:r>
          </a:p>
          <a:p>
            <a:r>
              <a:rPr lang="nl-NL" sz="2600" dirty="0"/>
              <a:t>overgevoeligheidsreactie </a:t>
            </a:r>
          </a:p>
          <a:p>
            <a:r>
              <a:rPr lang="nl-NL" sz="2600" dirty="0"/>
              <a:t>plaatselijke irritatie </a:t>
            </a:r>
          </a:p>
          <a:p>
            <a:r>
              <a:rPr lang="nl-NL" sz="2600" dirty="0"/>
              <a:t>wondgenezing kunnen vertragen. </a:t>
            </a:r>
          </a:p>
        </p:txBody>
      </p:sp>
    </p:spTree>
    <p:extLst>
      <p:ext uri="{BB962C8B-B14F-4D97-AF65-F5344CB8AC3E}">
        <p14:creationId xmlns:p14="http://schemas.microsoft.com/office/powerpoint/2010/main" val="11207897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FF389790-11D6-4D3A-9395-A0B2ABCF7E7E}"/>
              </a:ext>
            </a:extLst>
          </p:cNvPr>
          <p:cNvSpPr>
            <a:spLocks noGrp="1"/>
          </p:cNvSpPr>
          <p:nvPr>
            <p:ph type="title"/>
          </p:nvPr>
        </p:nvSpPr>
        <p:spPr>
          <a:xfrm>
            <a:off x="838200" y="365125"/>
            <a:ext cx="10515600" cy="1325563"/>
          </a:xfrm>
        </p:spPr>
        <p:txBody>
          <a:bodyPr>
            <a:normAutofit/>
          </a:bodyPr>
          <a:lstStyle/>
          <a:p>
            <a:r>
              <a:rPr lang="nl-NL" sz="4600" dirty="0">
                <a:solidFill>
                  <a:srgbClr val="FFFFFF"/>
                </a:solidFill>
              </a:rPr>
              <a:t>Keuze desinfectans</a:t>
            </a:r>
          </a:p>
        </p:txBody>
      </p:sp>
      <p:sp>
        <p:nvSpPr>
          <p:cNvPr id="3" name="Tijdelijke aanduiding voor inhoud 2">
            <a:extLst>
              <a:ext uri="{FF2B5EF4-FFF2-40B4-BE49-F238E27FC236}">
                <a16:creationId xmlns:a16="http://schemas.microsoft.com/office/drawing/2014/main" id="{E05E5F61-E4B6-48AA-88B9-E50117322873}"/>
              </a:ext>
            </a:extLst>
          </p:cNvPr>
          <p:cNvSpPr>
            <a:spLocks noGrp="1"/>
          </p:cNvSpPr>
          <p:nvPr>
            <p:ph idx="1"/>
          </p:nvPr>
        </p:nvSpPr>
        <p:spPr>
          <a:xfrm>
            <a:off x="838200" y="2438400"/>
            <a:ext cx="10988040" cy="3738562"/>
          </a:xfrm>
        </p:spPr>
        <p:txBody>
          <a:bodyPr>
            <a:normAutofit lnSpcReduction="10000"/>
          </a:bodyPr>
          <a:lstStyle/>
          <a:p>
            <a:r>
              <a:rPr lang="nl-NL" sz="2600" dirty="0"/>
              <a:t>insnijding van de huid: alcohol 70 %. Hieraan kan 1 % jodium of 0,5 % chloorhexidine worden toegevoegd.</a:t>
            </a:r>
          </a:p>
          <a:p>
            <a:endParaRPr lang="nl-NL" sz="2600" dirty="0"/>
          </a:p>
          <a:p>
            <a:r>
              <a:rPr lang="nl-NL" sz="2600" dirty="0"/>
              <a:t>insnijding van slijmvlies:  10 % povidonjodium of 0,5 % chloorhexidine in water. </a:t>
            </a:r>
          </a:p>
          <a:p>
            <a:endParaRPr lang="nl-NL" sz="2600" dirty="0"/>
          </a:p>
          <a:p>
            <a:r>
              <a:rPr lang="nl-NL" sz="2600" dirty="0"/>
              <a:t>schaafwonden, snijwonden, blaren enzovoort, waterige chloorhexidineoplossing of povidonjodium. </a:t>
            </a:r>
          </a:p>
          <a:p>
            <a:endParaRPr lang="nl-NL" sz="2600" dirty="0"/>
          </a:p>
          <a:p>
            <a:r>
              <a:rPr lang="nl-NL" sz="2600" b="1" dirty="0"/>
              <a:t>Laat een desinfectans altijd aan de lucht drogen!</a:t>
            </a:r>
          </a:p>
          <a:p>
            <a:endParaRPr lang="nl-NL" sz="2600" dirty="0"/>
          </a:p>
        </p:txBody>
      </p:sp>
    </p:spTree>
    <p:extLst>
      <p:ext uri="{BB962C8B-B14F-4D97-AF65-F5344CB8AC3E}">
        <p14:creationId xmlns:p14="http://schemas.microsoft.com/office/powerpoint/2010/main" val="41980982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3B2791C9-5271-4E5A-9138-B3FAB68C4627}"/>
              </a:ext>
            </a:extLst>
          </p:cNvPr>
          <p:cNvSpPr>
            <a:spLocks noGrp="1"/>
          </p:cNvSpPr>
          <p:nvPr>
            <p:ph type="title"/>
          </p:nvPr>
        </p:nvSpPr>
        <p:spPr>
          <a:xfrm>
            <a:off x="838200" y="365125"/>
            <a:ext cx="10515600" cy="1325563"/>
          </a:xfrm>
        </p:spPr>
        <p:txBody>
          <a:bodyPr>
            <a:normAutofit fontScale="90000"/>
          </a:bodyPr>
          <a:lstStyle/>
          <a:p>
            <a:br>
              <a:rPr lang="nl-NL" sz="4600" dirty="0">
                <a:solidFill>
                  <a:srgbClr val="FFFFFF"/>
                </a:solidFill>
              </a:rPr>
            </a:br>
            <a:r>
              <a:rPr lang="nl-NL" sz="4600" dirty="0">
                <a:solidFill>
                  <a:srgbClr val="FFFFFF"/>
                </a:solidFill>
              </a:rPr>
              <a:t>Keuze desinfectans</a:t>
            </a:r>
            <a:br>
              <a:rPr lang="nl-NL" sz="4600" dirty="0">
                <a:solidFill>
                  <a:srgbClr val="FFFFFF"/>
                </a:solidFill>
              </a:rPr>
            </a:br>
            <a:r>
              <a:rPr lang="nl-NL" sz="4600" dirty="0"/>
              <a:t>Alcohol 70 en 95 % (ethanol 70–90 %) </a:t>
            </a:r>
            <a:br>
              <a:rPr lang="nl-NL" sz="4600" dirty="0"/>
            </a:br>
            <a:endParaRPr lang="nl-NL" sz="4600" dirty="0"/>
          </a:p>
        </p:txBody>
      </p:sp>
      <p:sp>
        <p:nvSpPr>
          <p:cNvPr id="3" name="Tijdelijke aanduiding voor inhoud 2">
            <a:extLst>
              <a:ext uri="{FF2B5EF4-FFF2-40B4-BE49-F238E27FC236}">
                <a16:creationId xmlns:a16="http://schemas.microsoft.com/office/drawing/2014/main" id="{79E9283C-E62B-4745-8810-FC1F085CAE94}"/>
              </a:ext>
            </a:extLst>
          </p:cNvPr>
          <p:cNvSpPr>
            <a:spLocks noGrp="1"/>
          </p:cNvSpPr>
          <p:nvPr>
            <p:ph idx="1"/>
          </p:nvPr>
        </p:nvSpPr>
        <p:spPr>
          <a:xfrm>
            <a:off x="838200" y="2438400"/>
            <a:ext cx="10515600" cy="3738562"/>
          </a:xfrm>
        </p:spPr>
        <p:txBody>
          <a:bodyPr>
            <a:normAutofit/>
          </a:bodyPr>
          <a:lstStyle/>
          <a:p>
            <a:pPr marL="0" indent="0">
              <a:buNone/>
            </a:pPr>
            <a:r>
              <a:rPr lang="nl-NL" sz="2600" dirty="0"/>
              <a:t>Alcohol werkt snel en heeft een sterk bacteriedodende en schimmeldodende werking </a:t>
            </a:r>
          </a:p>
          <a:p>
            <a:endParaRPr lang="nl-NL" sz="2600" dirty="0"/>
          </a:p>
          <a:p>
            <a:pPr marL="0" indent="0">
              <a:buNone/>
            </a:pPr>
            <a:r>
              <a:rPr lang="nl-NL" sz="2600" b="1" dirty="0"/>
              <a:t>Wel:</a:t>
            </a:r>
            <a:r>
              <a:rPr lang="nl-NL" sz="2600" dirty="0"/>
              <a:t> huid en wondranden</a:t>
            </a:r>
          </a:p>
          <a:p>
            <a:pPr marL="0" indent="0">
              <a:buNone/>
            </a:pPr>
            <a:r>
              <a:rPr lang="nl-NL" sz="2600" b="1" dirty="0"/>
              <a:t>Niet:</a:t>
            </a:r>
            <a:r>
              <a:rPr lang="nl-NL" sz="2600" dirty="0"/>
              <a:t> in de wond, slijmvliezen of oog</a:t>
            </a:r>
          </a:p>
        </p:txBody>
      </p:sp>
    </p:spTree>
    <p:extLst>
      <p:ext uri="{BB962C8B-B14F-4D97-AF65-F5344CB8AC3E}">
        <p14:creationId xmlns:p14="http://schemas.microsoft.com/office/powerpoint/2010/main" val="19501207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100A9B84-8284-4453-8A9F-43E91C288756}"/>
              </a:ext>
            </a:extLst>
          </p:cNvPr>
          <p:cNvSpPr>
            <a:spLocks noGrp="1"/>
          </p:cNvSpPr>
          <p:nvPr>
            <p:ph type="title"/>
          </p:nvPr>
        </p:nvSpPr>
        <p:spPr>
          <a:xfrm>
            <a:off x="838200" y="365125"/>
            <a:ext cx="10515600" cy="1325563"/>
          </a:xfrm>
        </p:spPr>
        <p:txBody>
          <a:bodyPr>
            <a:normAutofit fontScale="90000"/>
          </a:bodyPr>
          <a:lstStyle/>
          <a:p>
            <a:r>
              <a:rPr lang="nl-NL" sz="4600" dirty="0">
                <a:solidFill>
                  <a:srgbClr val="FFFFFF"/>
                </a:solidFill>
              </a:rPr>
              <a:t>Keuze desinfectans</a:t>
            </a:r>
            <a:br>
              <a:rPr lang="nl-NL" sz="4600" dirty="0">
                <a:solidFill>
                  <a:srgbClr val="FFFFFF"/>
                </a:solidFill>
              </a:rPr>
            </a:br>
            <a:r>
              <a:rPr lang="nl-NL" sz="4600" dirty="0"/>
              <a:t>Chloorhexidine</a:t>
            </a:r>
          </a:p>
        </p:txBody>
      </p:sp>
      <p:sp>
        <p:nvSpPr>
          <p:cNvPr id="3" name="Tijdelijke aanduiding voor inhoud 2">
            <a:extLst>
              <a:ext uri="{FF2B5EF4-FFF2-40B4-BE49-F238E27FC236}">
                <a16:creationId xmlns:a16="http://schemas.microsoft.com/office/drawing/2014/main" id="{6FA0526E-D2A0-4241-946C-3DB5F752D910}"/>
              </a:ext>
            </a:extLst>
          </p:cNvPr>
          <p:cNvSpPr>
            <a:spLocks noGrp="1"/>
          </p:cNvSpPr>
          <p:nvPr>
            <p:ph idx="1"/>
          </p:nvPr>
        </p:nvSpPr>
        <p:spPr>
          <a:xfrm>
            <a:off x="838200" y="2438400"/>
            <a:ext cx="11353800" cy="4133850"/>
          </a:xfrm>
        </p:spPr>
        <p:txBody>
          <a:bodyPr>
            <a:normAutofit/>
          </a:bodyPr>
          <a:lstStyle/>
          <a:p>
            <a:pPr marL="0" indent="0">
              <a:buNone/>
            </a:pPr>
            <a:r>
              <a:rPr lang="nl-NL" sz="2600" dirty="0"/>
              <a:t>Chloorhexidine is een bacteriedodende stof die werkzaam is tegen grampositieve en gramnegatieve bacteriën</a:t>
            </a:r>
          </a:p>
          <a:p>
            <a:pPr marL="0" indent="0">
              <a:buNone/>
            </a:pPr>
            <a:endParaRPr lang="nl-NL" sz="2600" dirty="0"/>
          </a:p>
          <a:p>
            <a:pPr marL="0" indent="0">
              <a:buNone/>
            </a:pPr>
            <a:r>
              <a:rPr lang="nl-NL" sz="2600" dirty="0"/>
              <a:t>Toepassing in water of in alcohol oplossing</a:t>
            </a:r>
          </a:p>
          <a:p>
            <a:pPr marL="0" indent="0">
              <a:buNone/>
            </a:pPr>
            <a:endParaRPr lang="nl-NL" sz="2600" dirty="0"/>
          </a:p>
          <a:p>
            <a:pPr marL="0" indent="0">
              <a:buNone/>
            </a:pPr>
            <a:r>
              <a:rPr lang="nl-NL" sz="2600" b="1" dirty="0"/>
              <a:t>Wel:</a:t>
            </a:r>
            <a:r>
              <a:rPr lang="nl-NL" sz="2600" dirty="0"/>
              <a:t> tijdens de zwangerschap of het geven van borstvoeding. </a:t>
            </a:r>
          </a:p>
          <a:p>
            <a:pPr marL="0" indent="0">
              <a:buNone/>
            </a:pPr>
            <a:r>
              <a:rPr lang="nl-NL" sz="2600" b="1" dirty="0"/>
              <a:t>Bijwerking alcoholische oplossing:  </a:t>
            </a:r>
            <a:r>
              <a:rPr lang="nl-NL" sz="2600" dirty="0"/>
              <a:t>plaatselijke irritatie, een schrale en droge huid.</a:t>
            </a:r>
          </a:p>
          <a:p>
            <a:pPr marL="0" indent="0">
              <a:buNone/>
            </a:pPr>
            <a:r>
              <a:rPr lang="nl-NL" sz="2600" b="1" dirty="0"/>
              <a:t>Niet:</a:t>
            </a:r>
            <a:r>
              <a:rPr lang="nl-NL" sz="2600" dirty="0"/>
              <a:t> op slijmvliezen en ogen. </a:t>
            </a:r>
          </a:p>
        </p:txBody>
      </p:sp>
    </p:spTree>
    <p:extLst>
      <p:ext uri="{BB962C8B-B14F-4D97-AF65-F5344CB8AC3E}">
        <p14:creationId xmlns:p14="http://schemas.microsoft.com/office/powerpoint/2010/main" val="41403919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8A5793FB-29A4-43EB-95B4-BE1F578AAAEC}"/>
              </a:ext>
            </a:extLst>
          </p:cNvPr>
          <p:cNvSpPr>
            <a:spLocks noGrp="1"/>
          </p:cNvSpPr>
          <p:nvPr>
            <p:ph type="title"/>
          </p:nvPr>
        </p:nvSpPr>
        <p:spPr>
          <a:xfrm>
            <a:off x="838200" y="365125"/>
            <a:ext cx="10515600" cy="1325563"/>
          </a:xfrm>
        </p:spPr>
        <p:txBody>
          <a:bodyPr>
            <a:normAutofit/>
          </a:bodyPr>
          <a:lstStyle/>
          <a:p>
            <a:r>
              <a:rPr lang="nl-NL" sz="4300" dirty="0">
                <a:solidFill>
                  <a:srgbClr val="FFFFFF"/>
                </a:solidFill>
              </a:rPr>
              <a:t>Keuze desinfectans</a:t>
            </a:r>
            <a:br>
              <a:rPr lang="nl-NL" sz="4300" dirty="0">
                <a:solidFill>
                  <a:srgbClr val="FFFFFF"/>
                </a:solidFill>
              </a:rPr>
            </a:br>
            <a:r>
              <a:rPr lang="nl-NL" sz="4300" dirty="0"/>
              <a:t>Jodiumtinctuur </a:t>
            </a:r>
          </a:p>
        </p:txBody>
      </p:sp>
      <p:sp>
        <p:nvSpPr>
          <p:cNvPr id="3" name="Tijdelijke aanduiding voor inhoud 2">
            <a:extLst>
              <a:ext uri="{FF2B5EF4-FFF2-40B4-BE49-F238E27FC236}">
                <a16:creationId xmlns:a16="http://schemas.microsoft.com/office/drawing/2014/main" id="{397E98A0-D298-4E2F-9A02-DEE5A35C54BD}"/>
              </a:ext>
            </a:extLst>
          </p:cNvPr>
          <p:cNvSpPr>
            <a:spLocks noGrp="1"/>
          </p:cNvSpPr>
          <p:nvPr>
            <p:ph idx="1"/>
          </p:nvPr>
        </p:nvSpPr>
        <p:spPr>
          <a:xfrm>
            <a:off x="838200" y="2438400"/>
            <a:ext cx="10515600" cy="3738562"/>
          </a:xfrm>
        </p:spPr>
        <p:txBody>
          <a:bodyPr>
            <a:normAutofit/>
          </a:bodyPr>
          <a:lstStyle/>
          <a:p>
            <a:pPr marL="0" indent="0">
              <a:buNone/>
            </a:pPr>
            <a:r>
              <a:rPr lang="nl-NL" sz="2600" dirty="0"/>
              <a:t>Werkzaam tegen bacteriën en schimmels maar ook tegen sporen en virussen</a:t>
            </a:r>
          </a:p>
          <a:p>
            <a:pPr marL="0" indent="0">
              <a:buNone/>
            </a:pPr>
            <a:endParaRPr lang="nl-NL" sz="2600" dirty="0"/>
          </a:p>
          <a:p>
            <a:pPr marL="0" indent="0">
              <a:buNone/>
            </a:pPr>
            <a:r>
              <a:rPr lang="nl-NL" sz="2600" b="1" dirty="0"/>
              <a:t>Voordeel:</a:t>
            </a:r>
            <a:r>
              <a:rPr lang="nl-NL" sz="2600" dirty="0"/>
              <a:t> verkleuring van de huid, goed gezien kan worden of alles gedesinfecteerd.</a:t>
            </a:r>
          </a:p>
          <a:p>
            <a:pPr marL="0" indent="0">
              <a:buNone/>
            </a:pPr>
            <a:r>
              <a:rPr lang="nl-NL" sz="2600" b="1" dirty="0"/>
              <a:t>Nadelen:</a:t>
            </a:r>
            <a:r>
              <a:rPr lang="nl-NL" sz="2600" dirty="0"/>
              <a:t> slechte afwasbaarheid, pijn en irritatie op beschadigde huid, allergie, niet toepassen op slijmvliezen en ogen. </a:t>
            </a:r>
          </a:p>
          <a:p>
            <a:pPr marL="0" indent="0">
              <a:buNone/>
            </a:pPr>
            <a:r>
              <a:rPr lang="nl-NL" sz="2600" dirty="0"/>
              <a:t>Gebruik het alleen na toestemming van de arts bij: schildklierproblemen, zwangerschap, borstvoeding </a:t>
            </a:r>
          </a:p>
          <a:p>
            <a:pPr marL="0" indent="0">
              <a:buNone/>
            </a:pPr>
            <a:endParaRPr lang="nl-NL" sz="2600" dirty="0"/>
          </a:p>
        </p:txBody>
      </p:sp>
    </p:spTree>
    <p:extLst>
      <p:ext uri="{BB962C8B-B14F-4D97-AF65-F5344CB8AC3E}">
        <p14:creationId xmlns:p14="http://schemas.microsoft.com/office/powerpoint/2010/main" val="25233348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8A5793FB-29A4-43EB-95B4-BE1F578AAAEC}"/>
              </a:ext>
            </a:extLst>
          </p:cNvPr>
          <p:cNvSpPr>
            <a:spLocks noGrp="1"/>
          </p:cNvSpPr>
          <p:nvPr>
            <p:ph type="title"/>
          </p:nvPr>
        </p:nvSpPr>
        <p:spPr>
          <a:xfrm>
            <a:off x="838200" y="365125"/>
            <a:ext cx="10515600" cy="1325563"/>
          </a:xfrm>
        </p:spPr>
        <p:txBody>
          <a:bodyPr>
            <a:normAutofit/>
          </a:bodyPr>
          <a:lstStyle/>
          <a:p>
            <a:r>
              <a:rPr lang="nl-NL" sz="4300" dirty="0">
                <a:solidFill>
                  <a:srgbClr val="FFFFFF"/>
                </a:solidFill>
              </a:rPr>
              <a:t>Keuze desinfectans</a:t>
            </a:r>
            <a:br>
              <a:rPr lang="nl-NL" sz="4300" dirty="0">
                <a:solidFill>
                  <a:srgbClr val="FFFFFF"/>
                </a:solidFill>
              </a:rPr>
            </a:br>
            <a:r>
              <a:rPr lang="nl-NL" sz="4300" dirty="0"/>
              <a:t>Povidonjodium </a:t>
            </a:r>
          </a:p>
        </p:txBody>
      </p:sp>
      <p:sp>
        <p:nvSpPr>
          <p:cNvPr id="3" name="Tijdelijke aanduiding voor inhoud 2">
            <a:extLst>
              <a:ext uri="{FF2B5EF4-FFF2-40B4-BE49-F238E27FC236}">
                <a16:creationId xmlns:a16="http://schemas.microsoft.com/office/drawing/2014/main" id="{397E98A0-D298-4E2F-9A02-DEE5A35C54BD}"/>
              </a:ext>
            </a:extLst>
          </p:cNvPr>
          <p:cNvSpPr>
            <a:spLocks noGrp="1"/>
          </p:cNvSpPr>
          <p:nvPr>
            <p:ph idx="1"/>
          </p:nvPr>
        </p:nvSpPr>
        <p:spPr>
          <a:xfrm>
            <a:off x="838200" y="2438400"/>
            <a:ext cx="10515600" cy="3738562"/>
          </a:xfrm>
        </p:spPr>
        <p:txBody>
          <a:bodyPr>
            <a:normAutofit/>
          </a:bodyPr>
          <a:lstStyle/>
          <a:p>
            <a:pPr marL="0" indent="0">
              <a:buNone/>
            </a:pPr>
            <a:r>
              <a:rPr lang="nl-NL" sz="2600" dirty="0"/>
              <a:t>Povidonjodium heeft een antiseptische werking tegen vrijwel alle ziekteverwekkende bacteriën en schimmels</a:t>
            </a:r>
          </a:p>
          <a:p>
            <a:pPr marL="0" indent="0">
              <a:buNone/>
            </a:pPr>
            <a:endParaRPr lang="nl-NL" sz="2600" dirty="0"/>
          </a:p>
          <a:p>
            <a:pPr marL="0" indent="0">
              <a:buNone/>
            </a:pPr>
            <a:r>
              <a:rPr lang="nl-NL" sz="2600" b="1" dirty="0"/>
              <a:t>Wel:</a:t>
            </a:r>
            <a:r>
              <a:rPr lang="nl-NL" sz="2600" dirty="0"/>
              <a:t> Bij toepassing op de beschadigde huid, minder pijn dan de alcoholische </a:t>
            </a:r>
            <a:r>
              <a:rPr lang="nl-NL" sz="2600" dirty="0" err="1"/>
              <a:t>joodtinctuur</a:t>
            </a:r>
            <a:r>
              <a:rPr lang="nl-NL" sz="2600" dirty="0"/>
              <a:t>.</a:t>
            </a:r>
          </a:p>
          <a:p>
            <a:pPr marL="0" indent="0">
              <a:buNone/>
            </a:pPr>
            <a:r>
              <a:rPr lang="nl-NL" sz="2600" b="1" dirty="0"/>
              <a:t>Niet</a:t>
            </a:r>
            <a:r>
              <a:rPr lang="nl-NL" sz="2600" dirty="0"/>
              <a:t>: zwangerschap en contact met de ogen vermijden.</a:t>
            </a:r>
          </a:p>
          <a:p>
            <a:pPr marL="0" indent="0">
              <a:buNone/>
            </a:pPr>
            <a:endParaRPr lang="nl-NL" sz="2600" dirty="0"/>
          </a:p>
          <a:p>
            <a:pPr marL="0" indent="0">
              <a:buNone/>
            </a:pPr>
            <a:r>
              <a:rPr lang="nl-NL" sz="2600" dirty="0"/>
              <a:t>Middel is beperkt houdbaar.</a:t>
            </a:r>
          </a:p>
        </p:txBody>
      </p:sp>
    </p:spTree>
    <p:extLst>
      <p:ext uri="{BB962C8B-B14F-4D97-AF65-F5344CB8AC3E}">
        <p14:creationId xmlns:p14="http://schemas.microsoft.com/office/powerpoint/2010/main" val="2515601376"/>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TotalTime>
  <Words>1194</Words>
  <Application>Microsoft Office PowerPoint</Application>
  <PresentationFormat>Breedbeeld</PresentationFormat>
  <Paragraphs>135</Paragraphs>
  <Slides>20</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20</vt:i4>
      </vt:variant>
    </vt:vector>
  </HeadingPairs>
  <TitlesOfParts>
    <vt:vector size="24" baseType="lpstr">
      <vt:lpstr>Arial</vt:lpstr>
      <vt:lpstr>Calibri</vt:lpstr>
      <vt:lpstr>Calibri Light</vt:lpstr>
      <vt:lpstr>Kantoorthema</vt:lpstr>
      <vt:lpstr>Behandelen</vt:lpstr>
      <vt:lpstr>Werkwijze wondbehandeling</vt:lpstr>
      <vt:lpstr>1. Reinigen</vt:lpstr>
      <vt:lpstr>2.Ontsmetten</vt:lpstr>
      <vt:lpstr>Keuze desinfectans</vt:lpstr>
      <vt:lpstr> Keuze desinfectans Alcohol 70 en 95 % (ethanol 70–90 %)  </vt:lpstr>
      <vt:lpstr>Keuze desinfectans Chloorhexidine</vt:lpstr>
      <vt:lpstr>Keuze desinfectans Jodiumtinctuur </vt:lpstr>
      <vt:lpstr>Keuze desinfectans Povidonjodium </vt:lpstr>
      <vt:lpstr> Keuze desinfectans Natriumhypochloriet (Eusol)  </vt:lpstr>
      <vt:lpstr> Keuze desinfectans Zilversulfadiazine  </vt:lpstr>
      <vt:lpstr>  Wondexcisie &amp; wondtoilet  </vt:lpstr>
      <vt:lpstr>Traumatische wonden en tetanus</vt:lpstr>
      <vt:lpstr>Traumatische wonden en tetanus Brandwonden</vt:lpstr>
      <vt:lpstr>Brandwonden</vt:lpstr>
      <vt:lpstr>Brandwonden</vt:lpstr>
      <vt:lpstr>Brandwonden De regel van negen</vt:lpstr>
      <vt:lpstr>Traumatische wonden en tetanus Wonden met corpus alienum</vt:lpstr>
      <vt:lpstr>Traumatische wonden en tetanus Tetanus</vt:lpstr>
      <vt:lpstr>Traumatische wonden en tetanus Tetanus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Behandelen</dc:title>
  <dc:creator>Bouke Cuperus</dc:creator>
  <cp:lastModifiedBy>Bouke Cuperus</cp:lastModifiedBy>
  <cp:revision>10</cp:revision>
  <dcterms:created xsi:type="dcterms:W3CDTF">2020-10-18T05:51:19Z</dcterms:created>
  <dcterms:modified xsi:type="dcterms:W3CDTF">2020-10-18T06:56:11Z</dcterms:modified>
</cp:coreProperties>
</file>